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96" r:id="rId2"/>
    <p:sldId id="256" r:id="rId3"/>
    <p:sldId id="257" r:id="rId4"/>
    <p:sldId id="397" r:id="rId5"/>
    <p:sldId id="398" r:id="rId6"/>
    <p:sldId id="399" r:id="rId7"/>
    <p:sldId id="258" r:id="rId8"/>
    <p:sldId id="262" r:id="rId9"/>
    <p:sldId id="263" r:id="rId10"/>
    <p:sldId id="264" r:id="rId11"/>
    <p:sldId id="303" r:id="rId12"/>
    <p:sldId id="403" r:id="rId13"/>
    <p:sldId id="404" r:id="rId14"/>
    <p:sldId id="405" r:id="rId15"/>
    <p:sldId id="302" r:id="rId16"/>
    <p:sldId id="265" r:id="rId17"/>
    <p:sldId id="401" r:id="rId18"/>
    <p:sldId id="402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  <a:srgbClr val="E9EBF6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35"/>
    <p:restoredTop sz="94611"/>
  </p:normalViewPr>
  <p:slideViewPr>
    <p:cSldViewPr snapToGrid="0" snapToObjects="1">
      <p:cViewPr varScale="1">
        <p:scale>
          <a:sx n="80" d="100"/>
          <a:sy n="80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1AA79-2A63-0748-AE4B-D95685E6F187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08843-5D9D-DF49-9D10-2C26011B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0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08843-5D9D-DF49-9D10-2C26011B82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9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08843-5D9D-DF49-9D10-2C26011B82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0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8388-48B1-7E4D-B9A6-EA7A16CAF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B8CCA-4E5D-174E-9814-1006F93B6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1CEE3-AA41-494B-9720-B6505246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14E7-F942-1B45-BA8E-704BB941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2D40-FAC2-6146-85DA-871B3665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6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1EC37-BF59-1949-B099-59F2294C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29620-0800-AC43-80E7-2BA8CBE1C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F2C79-3C22-5A44-A84A-A4C850A3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CC11A-6027-1749-911A-B26A963A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4959-0B3F-4648-8741-AAD231BC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AA557-76EA-9A4A-8D4D-F2BAB879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1386F-C3A0-7E43-9546-CEA06B1E7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3FC47-4F23-784F-A565-92DE4FA82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8FF45-CE55-B141-BE98-CC1DA641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121B3-D992-6243-A6D1-57C917E6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C51E-8396-BE4C-98BC-010952FD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F2696-ED24-1E45-9D95-212C47EF8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1AF0-AA88-B945-915D-A9419B1B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FEACA-21AC-B549-95A4-5F557E59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73B9A-4BDD-E74B-8D8D-BBAFEBAD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F708-203B-D448-9BFE-3A14BF11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07FB1-0646-9343-8E0D-4CB241580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1BC88-A892-4A40-9115-067059E3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8525B-BD71-DA48-9C11-6508CE2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9AF6-A911-8D43-8EEC-C9FBF249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6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6E58-80EE-7D44-B52B-0AA69656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E80F5-F268-D64A-A454-5955F8C2A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73912-B8F0-1944-AA90-8BBE63927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3D7A7-FF99-8B49-AF14-0C95DA72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39669-84AB-C543-BF20-D67DE1003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654D1-BDF8-0A4F-9C3A-946F6892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1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9F6A-82AE-144E-841B-C91EE8BA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A660B-6995-CC4E-98BC-932A6CCEF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7477-2C88-EE42-8F45-F7DAED4B4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46609-590F-A44C-88D1-9211EAA18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7ACA9-C8C4-AF40-9B35-D75C0C65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4DBBBF-65D0-7B42-9D29-AA7A7737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3F50E0-B714-5443-A4AD-18C10F0A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2379F-01C0-E64E-B89C-D128A7A9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4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80E8-0BF7-5F44-8802-BA15E0F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E3DE0-15E0-D548-AFD9-7D494CD1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71D12-C8DD-364A-BD84-628DBE88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8A6AF-3D89-7343-9C67-D09307E8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46C89-B7C0-704B-8768-3E2C016D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868C9-2793-4545-9206-BEEB5294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53BB-CB78-5548-8336-C34C02B1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0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A336-A675-3E44-9179-7D909589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A179-B52D-9747-8B48-A63079FAD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25214-FC9F-8740-A619-0CBAD0D2E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A2B57-6707-D544-97B5-E991A783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929A4-0B05-D843-B56A-1B75CA2D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8982E-B00E-7B45-86ED-68BDD6F0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9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48AB-F47D-4543-8A13-74A79AC6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9A93D-0E64-CE41-943D-0E0EDDA6B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41429-12CE-3744-BFBA-514F6B2C8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61F1D-F07C-074B-A42C-7F8594DB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8C02F-9C51-B949-9CAC-9DE89FFB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CC97F-B5FE-0E4A-AC7F-6F6EFAB8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0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8C0287-CA77-FF44-B9C8-05BC3F13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7AA02-CFE3-9A42-AB1E-84663BA12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FCC1C-A6FD-8D48-9409-5B250BC2D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16F4C-C331-6548-96FB-81D0C6C1BA5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D821-F122-D34E-A7BB-3470EFE2C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060BC-60F9-8646-AF98-3DE57F6D3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0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19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8.emf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11" Type="http://schemas.openxmlformats.org/officeDocument/2006/relationships/image" Target="NULL"/><Relationship Id="rId5" Type="http://schemas.openxmlformats.org/officeDocument/2006/relationships/image" Target="../media/image12.emf"/><Relationship Id="rId15" Type="http://schemas.openxmlformats.org/officeDocument/2006/relationships/image" Target="../media/image21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83A2-E6BB-9944-8B2B-28EE0B71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 for constructing clone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30C6-39B4-2940-BE78-D0FFF87C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Cluster mutations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trees starting from crude structure based on sample presence/absence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911D1-EE73-204B-99B6-6589261D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04D4-EAF2-6B4C-A9FB-A4B30BC161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02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517377"/>
          </a:xfrm>
        </p:spPr>
        <p:txBody>
          <a:bodyPr>
            <a:noAutofit/>
          </a:bodyPr>
          <a:lstStyle/>
          <a:p>
            <a:r>
              <a:rPr lang="en-US" sz="2800" dirty="0"/>
              <a:t>Adjacency matrix – mutate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4D56FC-1804-A444-B7D9-19DF3801B733}"/>
              </a:ext>
            </a:extLst>
          </p:cNvPr>
          <p:cNvCxnSpPr>
            <a:cxnSpLocks/>
          </p:cNvCxnSpPr>
          <p:nvPr/>
        </p:nvCxnSpPr>
        <p:spPr>
          <a:xfrm>
            <a:off x="5268410" y="4044657"/>
            <a:ext cx="1446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C1F4B2-4C6E-5249-9CD3-D0649501204F}"/>
              </a:ext>
            </a:extLst>
          </p:cNvPr>
          <p:cNvSpPr txBox="1"/>
          <p:nvPr/>
        </p:nvSpPr>
        <p:spPr>
          <a:xfrm>
            <a:off x="942370" y="1459734"/>
            <a:ext cx="687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Randomly pick a column to mutate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Select new possible position to be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1BD35-30AD-954A-9387-FA35679D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" y="2820914"/>
            <a:ext cx="4994192" cy="24474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093CD1B-6DF5-4744-9EEB-1E919BA906CD}"/>
              </a:ext>
            </a:extLst>
          </p:cNvPr>
          <p:cNvGrpSpPr/>
          <p:nvPr/>
        </p:nvGrpSpPr>
        <p:grpSpPr>
          <a:xfrm>
            <a:off x="6863785" y="2766117"/>
            <a:ext cx="4994192" cy="2534339"/>
            <a:chOff x="6863785" y="2632161"/>
            <a:chExt cx="4623981" cy="22865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681C35-D5B0-4642-A437-161DDDCE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785" y="2956583"/>
              <a:ext cx="4623981" cy="19621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A1117F-7EDC-D546-9ED9-2D2CB42A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7458" y="2632161"/>
              <a:ext cx="4580308" cy="51737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CF15A9C-45C8-9E48-B19D-581C90FB22E9}"/>
              </a:ext>
            </a:extLst>
          </p:cNvPr>
          <p:cNvSpPr/>
          <p:nvPr/>
        </p:nvSpPr>
        <p:spPr>
          <a:xfrm>
            <a:off x="3669175" y="2766117"/>
            <a:ext cx="405114" cy="25022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7D9F7-BED1-1243-8C96-523493E10261}"/>
              </a:ext>
            </a:extLst>
          </p:cNvPr>
          <p:cNvSpPr/>
          <p:nvPr/>
        </p:nvSpPr>
        <p:spPr>
          <a:xfrm>
            <a:off x="10407569" y="2766117"/>
            <a:ext cx="405114" cy="25022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0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D4F6-58B3-204B-A38A-670A2539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717"/>
          </a:xfrm>
        </p:spPr>
        <p:txBody>
          <a:bodyPr>
            <a:normAutofit/>
          </a:bodyPr>
          <a:lstStyle/>
          <a:p>
            <a:r>
              <a:rPr lang="en-US" sz="3200" dirty="0"/>
              <a:t>Tree scoring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C6EE3B-502F-7547-B1A7-B208F26F77CF}"/>
              </a:ext>
            </a:extLst>
          </p:cNvPr>
          <p:cNvSpPr/>
          <p:nvPr/>
        </p:nvSpPr>
        <p:spPr>
          <a:xfrm>
            <a:off x="681445" y="4752988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8154A-7BCC-564D-AA23-68E85AE9A5DE}"/>
              </a:ext>
            </a:extLst>
          </p:cNvPr>
          <p:cNvSpPr/>
          <p:nvPr/>
        </p:nvSpPr>
        <p:spPr>
          <a:xfrm>
            <a:off x="2060475" y="4752988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696D8C-1E68-DF4D-9BAA-AB71F7CC92AF}"/>
              </a:ext>
            </a:extLst>
          </p:cNvPr>
          <p:cNvSpPr/>
          <p:nvPr/>
        </p:nvSpPr>
        <p:spPr>
          <a:xfrm>
            <a:off x="1370960" y="4005518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D093AC-3A4F-3D49-8017-C7F2DC1FCE42}"/>
              </a:ext>
            </a:extLst>
          </p:cNvPr>
          <p:cNvCxnSpPr>
            <a:stCxn id="8" idx="3"/>
            <a:endCxn id="6" idx="7"/>
          </p:cNvCxnSpPr>
          <p:nvPr/>
        </p:nvCxnSpPr>
        <p:spPr>
          <a:xfrm flipH="1">
            <a:off x="953107" y="4288636"/>
            <a:ext cx="464464" cy="512929"/>
          </a:xfrm>
          <a:prstGeom prst="straightConnector1">
            <a:avLst/>
          </a:prstGeom>
          <a:ln>
            <a:solidFill>
              <a:srgbClr val="A6A6A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0E6DA5-27D0-5A4B-9428-0278D2ACAEFD}"/>
              </a:ext>
            </a:extLst>
          </p:cNvPr>
          <p:cNvCxnSpPr>
            <a:stCxn id="8" idx="5"/>
            <a:endCxn id="7" idx="1"/>
          </p:cNvCxnSpPr>
          <p:nvPr/>
        </p:nvCxnSpPr>
        <p:spPr>
          <a:xfrm>
            <a:off x="1642622" y="4288636"/>
            <a:ext cx="464464" cy="512929"/>
          </a:xfrm>
          <a:prstGeom prst="straightConnector1">
            <a:avLst/>
          </a:prstGeom>
          <a:ln>
            <a:solidFill>
              <a:srgbClr val="A6A6A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969ED6-15D6-EE43-9F25-47DBAB4608B3}"/>
              </a:ext>
            </a:extLst>
          </p:cNvPr>
          <p:cNvCxnSpPr>
            <a:endCxn id="8" idx="0"/>
          </p:cNvCxnSpPr>
          <p:nvPr/>
        </p:nvCxnSpPr>
        <p:spPr>
          <a:xfrm>
            <a:off x="1530096" y="3429000"/>
            <a:ext cx="0" cy="576518"/>
          </a:xfrm>
          <a:prstGeom prst="straightConnector1">
            <a:avLst/>
          </a:prstGeom>
          <a:ln>
            <a:solidFill>
              <a:srgbClr val="A6A6A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0D1AB2A-B845-C749-846E-6C0CB3A405D1}"/>
              </a:ext>
            </a:extLst>
          </p:cNvPr>
          <p:cNvSpPr/>
          <p:nvPr/>
        </p:nvSpPr>
        <p:spPr>
          <a:xfrm>
            <a:off x="1380248" y="3102198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9D0F0D-3579-A248-89E7-2F52F6198078}"/>
              </a:ext>
            </a:extLst>
          </p:cNvPr>
          <p:cNvCxnSpPr/>
          <p:nvPr/>
        </p:nvCxnSpPr>
        <p:spPr>
          <a:xfrm>
            <a:off x="1530096" y="2508979"/>
            <a:ext cx="0" cy="576518"/>
          </a:xfrm>
          <a:prstGeom prst="straightConnector1">
            <a:avLst/>
          </a:prstGeom>
          <a:ln>
            <a:solidFill>
              <a:srgbClr val="A6A6A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F264685-198E-BC47-BBBF-FE7C33D03443}"/>
              </a:ext>
            </a:extLst>
          </p:cNvPr>
          <p:cNvSpPr/>
          <p:nvPr/>
        </p:nvSpPr>
        <p:spPr>
          <a:xfrm>
            <a:off x="1380248" y="2182177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87602-223E-314A-B276-A726284EFA3F}"/>
                  </a:ext>
                </a:extLst>
              </p:cNvPr>
              <p:cNvSpPr txBox="1"/>
              <p:nvPr/>
            </p:nvSpPr>
            <p:spPr>
              <a:xfrm>
                <a:off x="2704011" y="1846584"/>
                <a:ext cx="6677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𝑇𝑟𝑒𝑒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𝑇𝑟𝑒𝑒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𝑇𝑟𝑒𝑒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87602-223E-314A-B276-A726284E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011" y="1846584"/>
                <a:ext cx="6677982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13584E-B946-B346-A9D5-787BFAA0C64F}"/>
                  </a:ext>
                </a:extLst>
              </p:cNvPr>
              <p:cNvSpPr txBox="1"/>
              <p:nvPr/>
            </p:nvSpPr>
            <p:spPr>
              <a:xfrm>
                <a:off x="5214182" y="2932158"/>
                <a:ext cx="4552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∩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13584E-B946-B346-A9D5-787BFAA0C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82" y="2932158"/>
                <a:ext cx="4552080" cy="461665"/>
              </a:xfrm>
              <a:prstGeom prst="rect">
                <a:avLst/>
              </a:prstGeom>
              <a:blipFill>
                <a:blip r:embed="rId3"/>
                <a:stretch>
                  <a:fillRect t="-5405" r="-11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AE9BF4-4385-894C-932D-6822A1188E83}"/>
                  </a:ext>
                </a:extLst>
              </p:cNvPr>
              <p:cNvSpPr txBox="1"/>
              <p:nvPr/>
            </p:nvSpPr>
            <p:spPr>
              <a:xfrm>
                <a:off x="5214182" y="3532567"/>
                <a:ext cx="45926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AE9BF4-4385-894C-932D-6822A1188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82" y="3532567"/>
                <a:ext cx="4592668" cy="461665"/>
              </a:xfrm>
              <a:prstGeom prst="rect">
                <a:avLst/>
              </a:prstGeom>
              <a:blipFill>
                <a:blip r:embed="rId4"/>
                <a:stretch>
                  <a:fillRect t="-5263" r="-110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F200099-F96C-5444-B69B-91AC211AA17A}"/>
                  </a:ext>
                </a:extLst>
              </p:cNvPr>
              <p:cNvSpPr/>
              <p:nvPr/>
            </p:nvSpPr>
            <p:spPr>
              <a:xfrm>
                <a:off x="5214182" y="2401121"/>
                <a:ext cx="38420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F200099-F96C-5444-B69B-91AC211AA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82" y="2401121"/>
                <a:ext cx="3842014" cy="461665"/>
              </a:xfrm>
              <a:prstGeom prst="rect">
                <a:avLst/>
              </a:prstGeom>
              <a:blipFill>
                <a:blip r:embed="rId5"/>
                <a:stretch>
                  <a:fillRect t="-5405" r="-132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2A4076-2C02-184B-B345-324CFCB5C42B}"/>
              </a:ext>
            </a:extLst>
          </p:cNvPr>
          <p:cNvCxnSpPr/>
          <p:nvPr/>
        </p:nvCxnSpPr>
        <p:spPr>
          <a:xfrm flipV="1">
            <a:off x="8055980" y="1907316"/>
            <a:ext cx="1169043" cy="363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51068-2B59-C048-B734-C0731E25A7CD}"/>
                  </a:ext>
                </a:extLst>
              </p:cNvPr>
              <p:cNvSpPr txBox="1"/>
              <p:nvPr/>
            </p:nvSpPr>
            <p:spPr>
              <a:xfrm>
                <a:off x="6043002" y="4616899"/>
                <a:ext cx="2870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Frequency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MCMC chain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51068-2B59-C048-B734-C0731E25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002" y="4616899"/>
                <a:ext cx="2870145" cy="369332"/>
              </a:xfrm>
              <a:prstGeom prst="rect">
                <a:avLst/>
              </a:prstGeom>
              <a:blipFill>
                <a:blip r:embed="rId6"/>
                <a:stretch>
                  <a:fillRect l="-1762" t="-6667" r="-44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7D57E3-89EA-3349-A3A3-D41A1CE8FC83}"/>
              </a:ext>
            </a:extLst>
          </p:cNvPr>
          <p:cNvCxnSpPr/>
          <p:nvPr/>
        </p:nvCxnSpPr>
        <p:spPr>
          <a:xfrm flipH="1" flipV="1">
            <a:off x="6667018" y="4017732"/>
            <a:ext cx="289367" cy="52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694C16-0E06-8945-9C0E-821F893F0532}"/>
              </a:ext>
            </a:extLst>
          </p:cNvPr>
          <p:cNvCxnSpPr/>
          <p:nvPr/>
        </p:nvCxnSpPr>
        <p:spPr>
          <a:xfrm flipV="1">
            <a:off x="7743463" y="4041881"/>
            <a:ext cx="231494" cy="50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82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DAA5-F9CF-BC4F-BBE6-D24AE2FE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194"/>
          </a:xfrm>
        </p:spPr>
        <p:txBody>
          <a:bodyPr>
            <a:normAutofit/>
          </a:bodyPr>
          <a:lstStyle/>
          <a:p>
            <a:r>
              <a:rPr lang="en-US" sz="2800" dirty="0"/>
              <a:t>Scoring function is not great…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587E9-94CA-FE4A-97AE-7104AB8B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0" y="2298357"/>
            <a:ext cx="5959960" cy="3398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A3608-BE21-734F-BC24-0166C972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58" y="2298357"/>
            <a:ext cx="5181115" cy="2669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A50E7-BC81-7545-90F0-2D41B34153AB}"/>
              </a:ext>
            </a:extLst>
          </p:cNvPr>
          <p:cNvSpPr txBox="1"/>
          <p:nvPr/>
        </p:nvSpPr>
        <p:spPr>
          <a:xfrm>
            <a:off x="7509991" y="5090983"/>
            <a:ext cx="38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scoring adjacency matrix (p=0.156)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CA4DC-B9C2-AB44-AE2A-3ED0482450F7}"/>
              </a:ext>
            </a:extLst>
          </p:cNvPr>
          <p:cNvSpPr txBox="1"/>
          <p:nvPr/>
        </p:nvSpPr>
        <p:spPr>
          <a:xfrm>
            <a:off x="8317904" y="6123542"/>
            <a:ext cx="30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*true adjacency matrix p=0.04</a:t>
            </a:r>
          </a:p>
        </p:txBody>
      </p:sp>
    </p:spTree>
    <p:extLst>
      <p:ext uri="{BB962C8B-B14F-4D97-AF65-F5344CB8AC3E}">
        <p14:creationId xmlns:p14="http://schemas.microsoft.com/office/powerpoint/2010/main" val="146432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7749-4E91-3340-99E3-0DE723B2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Tree scoring in SCHISM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7CBC6A-303D-A24F-862B-3E1A7857BE81}"/>
              </a:ext>
            </a:extLst>
          </p:cNvPr>
          <p:cNvGrpSpPr/>
          <p:nvPr/>
        </p:nvGrpSpPr>
        <p:grpSpPr>
          <a:xfrm>
            <a:off x="5879278" y="2716235"/>
            <a:ext cx="4646710" cy="2800599"/>
            <a:chOff x="1056640" y="2301966"/>
            <a:chExt cx="4646710" cy="2800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2F4682-EC68-7E45-A92E-867A6B2F8BB4}"/>
                    </a:ext>
                  </a:extLst>
                </p:cNvPr>
                <p:cNvSpPr txBox="1"/>
                <p:nvPr/>
              </p:nvSpPr>
              <p:spPr>
                <a:xfrm>
                  <a:off x="1056640" y="2301966"/>
                  <a:ext cx="445282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𝑇𝐶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2F4682-EC68-7E45-A92E-867A6B2F8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40" y="2301966"/>
                  <a:ext cx="4452822" cy="584775"/>
                </a:xfrm>
                <a:prstGeom prst="rect">
                  <a:avLst/>
                </a:prstGeom>
                <a:blipFill>
                  <a:blip r:embed="rId2"/>
                  <a:stretch>
                    <a:fillRect r="-568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C87ECF-1EC9-5F4F-9A25-2B6384A7378B}"/>
                </a:ext>
              </a:extLst>
            </p:cNvPr>
            <p:cNvSpPr/>
            <p:nvPr/>
          </p:nvSpPr>
          <p:spPr>
            <a:xfrm>
              <a:off x="1151364" y="2936689"/>
              <a:ext cx="801823" cy="64633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dirty="0"/>
                <a:t>Tree </a:t>
              </a:r>
            </a:p>
            <a:p>
              <a:pPr algn="ctr"/>
              <a:r>
                <a:rPr lang="en-US" dirty="0"/>
                <a:t>fitness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398911-57DB-C840-A6B9-5067ADC2FDAA}"/>
                </a:ext>
              </a:extLst>
            </p:cNvPr>
            <p:cNvSpPr/>
            <p:nvPr/>
          </p:nvSpPr>
          <p:spPr>
            <a:xfrm>
              <a:off x="2490392" y="2936689"/>
              <a:ext cx="1082669" cy="64633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dirty="0"/>
                <a:t>Topology </a:t>
              </a:r>
            </a:p>
            <a:p>
              <a:pPr algn="ctr"/>
              <a:r>
                <a:rPr lang="en-US" dirty="0"/>
                <a:t>cost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B00D6F-ABB2-D14C-8A57-C980DC86A556}"/>
                </a:ext>
              </a:extLst>
            </p:cNvPr>
            <p:cNvSpPr/>
            <p:nvPr/>
          </p:nvSpPr>
          <p:spPr>
            <a:xfrm>
              <a:off x="4439267" y="2936689"/>
              <a:ext cx="724878" cy="64633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dirty="0"/>
                <a:t>Mass </a:t>
              </a:r>
            </a:p>
            <a:p>
              <a:pPr algn="ctr"/>
              <a:r>
                <a:rPr lang="en-US" dirty="0"/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F0DE81-BCE0-0449-A241-D4B87C0465F8}"/>
                </a:ext>
              </a:extLst>
            </p:cNvPr>
            <p:cNvSpPr txBox="1"/>
            <p:nvPr/>
          </p:nvSpPr>
          <p:spPr>
            <a:xfrm>
              <a:off x="2130083" y="4179235"/>
              <a:ext cx="1803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Violations of lineage precedence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9FB2FF-8090-0E4B-8D74-613AABDEAD9A}"/>
                </a:ext>
              </a:extLst>
            </p:cNvPr>
            <p:cNvSpPr txBox="1"/>
            <p:nvPr/>
          </p:nvSpPr>
          <p:spPr>
            <a:xfrm>
              <a:off x="3900063" y="4179235"/>
              <a:ext cx="1803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Violations of lineage divergence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074EDE-206F-8542-B767-950B9CBD8266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flipV="1">
              <a:off x="3031727" y="3583020"/>
              <a:ext cx="0" cy="5962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9958D2-D021-DF43-9AC1-B53F2B3AAB22}"/>
                </a:ext>
              </a:extLst>
            </p:cNvPr>
            <p:cNvCxnSpPr/>
            <p:nvPr/>
          </p:nvCxnSpPr>
          <p:spPr>
            <a:xfrm flipV="1">
              <a:off x="4824242" y="3583020"/>
              <a:ext cx="0" cy="5962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3740CD-4E57-7244-9452-C8818CFA6B3E}"/>
              </a:ext>
            </a:extLst>
          </p:cNvPr>
          <p:cNvGrpSpPr/>
          <p:nvPr/>
        </p:nvGrpSpPr>
        <p:grpSpPr>
          <a:xfrm>
            <a:off x="1172526" y="1981268"/>
            <a:ext cx="3045689" cy="4395933"/>
            <a:chOff x="1032853" y="2677099"/>
            <a:chExt cx="1471383" cy="19963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F16866-34B7-0F4F-BC05-3D81C435BD39}"/>
                    </a:ext>
                  </a:extLst>
                </p:cNvPr>
                <p:cNvSpPr txBox="1"/>
                <p:nvPr/>
              </p:nvSpPr>
              <p:spPr>
                <a:xfrm>
                  <a:off x="1032853" y="3567281"/>
                  <a:ext cx="1471383" cy="642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Lineage precedence </a:t>
                  </a:r>
                </a:p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rule: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9F5A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F5A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F5A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F16866-34B7-0F4F-BC05-3D81C435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53" y="3567281"/>
                  <a:ext cx="1471383" cy="642293"/>
                </a:xfrm>
                <a:prstGeom prst="rect">
                  <a:avLst/>
                </a:prstGeom>
                <a:blipFill>
                  <a:blip r:embed="rId3"/>
                  <a:stretch>
                    <a:fillRect t="-8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04791B-66AB-0845-9FD2-D5627B12CEEF}"/>
                    </a:ext>
                  </a:extLst>
                </p:cNvPr>
                <p:cNvSpPr txBox="1"/>
                <p:nvPr/>
              </p:nvSpPr>
              <p:spPr>
                <a:xfrm>
                  <a:off x="1032857" y="4031145"/>
                  <a:ext cx="1471377" cy="642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Lineage divergence </a:t>
                  </a:r>
                </a:p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rule: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9F5A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F5A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F5A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04791B-66AB-0845-9FD2-D5627B12C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57" y="4031145"/>
                  <a:ext cx="1471377" cy="642293"/>
                </a:xfrm>
                <a:prstGeom prst="rect">
                  <a:avLst/>
                </a:prstGeom>
                <a:blipFill>
                  <a:blip r:embed="rId4"/>
                  <a:stretch>
                    <a:fillRect t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9DD237-6ED0-DC46-B860-9135DDC2CB28}"/>
                </a:ext>
              </a:extLst>
            </p:cNvPr>
            <p:cNvGrpSpPr/>
            <p:nvPr/>
          </p:nvGrpSpPr>
          <p:grpSpPr>
            <a:xfrm>
              <a:off x="1358559" y="2677099"/>
              <a:ext cx="819972" cy="751901"/>
              <a:chOff x="163252" y="32586"/>
              <a:chExt cx="819972" cy="75190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61B5BB7-0B78-7740-93E5-1BE9F1874C71}"/>
                  </a:ext>
                </a:extLst>
              </p:cNvPr>
              <p:cNvSpPr/>
              <p:nvPr/>
            </p:nvSpPr>
            <p:spPr>
              <a:xfrm>
                <a:off x="163252" y="633853"/>
                <a:ext cx="153758" cy="150634"/>
              </a:xfrm>
              <a:prstGeom prst="ellipse">
                <a:avLst/>
              </a:prstGeom>
              <a:solidFill>
                <a:srgbClr val="9F5AFF"/>
              </a:solidFill>
              <a:ln>
                <a:solidFill>
                  <a:srgbClr val="A6A6A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2566315-F366-DE46-B99A-BF89ED0A9BF7}"/>
                  </a:ext>
                </a:extLst>
              </p:cNvPr>
              <p:cNvSpPr/>
              <p:nvPr/>
            </p:nvSpPr>
            <p:spPr>
              <a:xfrm>
                <a:off x="829466" y="633853"/>
                <a:ext cx="153758" cy="150634"/>
              </a:xfrm>
              <a:prstGeom prst="ellipse">
                <a:avLst/>
              </a:prstGeom>
              <a:solidFill>
                <a:srgbClr val="33A02B"/>
              </a:solidFill>
              <a:ln>
                <a:solidFill>
                  <a:srgbClr val="A6A6A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8C91A2D-B10B-1245-A141-84632EDDA333}"/>
                  </a:ext>
                </a:extLst>
              </p:cNvPr>
              <p:cNvSpPr/>
              <p:nvPr/>
            </p:nvSpPr>
            <p:spPr>
              <a:xfrm>
                <a:off x="496359" y="294402"/>
                <a:ext cx="153758" cy="150634"/>
              </a:xfrm>
              <a:prstGeom prst="ellipse">
                <a:avLst/>
              </a:prstGeom>
              <a:solidFill>
                <a:srgbClr val="E31A1B"/>
              </a:solidFill>
              <a:ln>
                <a:solidFill>
                  <a:srgbClr val="A6A6A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BB3ABDC-22EE-FD4F-8982-EDB417B3A017}"/>
                  </a:ext>
                </a:extLst>
              </p:cNvPr>
              <p:cNvCxnSpPr>
                <a:stCxn id="20" idx="3"/>
                <a:endCxn id="18" idx="7"/>
              </p:cNvCxnSpPr>
              <p:nvPr/>
            </p:nvCxnSpPr>
            <p:spPr>
              <a:xfrm flipH="1">
                <a:off x="294493" y="422975"/>
                <a:ext cx="224384" cy="232938"/>
              </a:xfrm>
              <a:prstGeom prst="straightConnector1">
                <a:avLst/>
              </a:prstGeom>
              <a:ln>
                <a:solidFill>
                  <a:srgbClr val="A6A6A6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61AAAA1-9E47-5940-9DBF-79214EBADDDD}"/>
                  </a:ext>
                </a:extLst>
              </p:cNvPr>
              <p:cNvCxnSpPr>
                <a:stCxn id="20" idx="5"/>
                <a:endCxn id="19" idx="1"/>
              </p:cNvCxnSpPr>
              <p:nvPr/>
            </p:nvCxnSpPr>
            <p:spPr>
              <a:xfrm>
                <a:off x="627600" y="422975"/>
                <a:ext cx="224384" cy="232938"/>
              </a:xfrm>
              <a:prstGeom prst="straightConnector1">
                <a:avLst/>
              </a:prstGeom>
              <a:ln>
                <a:solidFill>
                  <a:srgbClr val="A6A6A6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1006EFE-0CD9-E84D-8B75-638DE0F6417D}"/>
                  </a:ext>
                </a:extLst>
              </p:cNvPr>
              <p:cNvCxnSpPr>
                <a:endCxn id="20" idx="0"/>
              </p:cNvCxnSpPr>
              <p:nvPr/>
            </p:nvCxnSpPr>
            <p:spPr>
              <a:xfrm>
                <a:off x="573238" y="32586"/>
                <a:ext cx="0" cy="261816"/>
              </a:xfrm>
              <a:prstGeom prst="straightConnector1">
                <a:avLst/>
              </a:prstGeom>
              <a:ln>
                <a:solidFill>
                  <a:srgbClr val="A6A6A6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FE3DF6A-7382-EE4F-BCA7-94241A3600C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79509" y="63423"/>
                    <a:ext cx="164580" cy="1737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FE3DF6A-7382-EE4F-BCA7-94241A3600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79509" y="63423"/>
                    <a:ext cx="164580" cy="1737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EC58EB8-28DC-CE4A-8DA4-C573C3777CB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95396" y="367709"/>
                    <a:ext cx="164580" cy="1737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EC58EB8-28DC-CE4A-8DA4-C573C3777C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95396" y="367709"/>
                    <a:ext cx="164580" cy="17375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F90D90-2825-9943-992D-0341BD3FFAE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11842" y="366359"/>
                    <a:ext cx="164580" cy="1737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F90D90-2825-9943-992D-0341BD3FFA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11842" y="366359"/>
                    <a:ext cx="164580" cy="17375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6042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04AE-D3D9-304F-824F-A75A3692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373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Topology Cost is the sum of lineage precedence violations across all ancestor-descendant pairs in a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C2D47-6BB3-8348-B611-2C8D747BEA24}"/>
                  </a:ext>
                </a:extLst>
              </p:cNvPr>
              <p:cNvSpPr txBox="1"/>
              <p:nvPr/>
            </p:nvSpPr>
            <p:spPr>
              <a:xfrm>
                <a:off x="602749" y="2567808"/>
                <a:ext cx="15858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sz="2400" i="1">
                          <a:latin typeface="Cambria Math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𝑖</m:t>
                      </m:r>
                      <m:r>
                        <a:rPr lang="en-US" sz="2400" i="1">
                          <a:latin typeface="Cambria Math" charset="0"/>
                        </a:rPr>
                        <m:t> 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C2D47-6BB3-8348-B611-2C8D747B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9" y="2567808"/>
                <a:ext cx="1585883" cy="369332"/>
              </a:xfrm>
              <a:prstGeom prst="rect">
                <a:avLst/>
              </a:prstGeom>
              <a:blipFill>
                <a:blip r:embed="rId2"/>
                <a:stretch>
                  <a:fillRect t="-3333" r="-158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88142376-3C33-F646-B64E-5D2A3ACA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7" y="3834658"/>
            <a:ext cx="2387600" cy="584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0059065-BB52-F748-896E-24997F5DF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67" t="13378" r="14808" b="19632"/>
          <a:stretch/>
        </p:blipFill>
        <p:spPr>
          <a:xfrm>
            <a:off x="444148" y="4593557"/>
            <a:ext cx="1687221" cy="3743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875ABD7-02DE-D541-95DD-51ED47916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27" y="5149149"/>
            <a:ext cx="2235200" cy="533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9B770CD-1A2E-424E-8A38-460469B78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08" y="5696034"/>
            <a:ext cx="2032000" cy="4826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CEA7436-F268-8146-A6C8-E17E49D931B2}"/>
              </a:ext>
            </a:extLst>
          </p:cNvPr>
          <p:cNvGrpSpPr/>
          <p:nvPr/>
        </p:nvGrpSpPr>
        <p:grpSpPr>
          <a:xfrm>
            <a:off x="3679577" y="2458720"/>
            <a:ext cx="3163670" cy="558800"/>
            <a:chOff x="165225" y="5793445"/>
            <a:chExt cx="3163670" cy="5588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3DA3D-467F-5343-9840-41A1ED38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295" y="5793445"/>
              <a:ext cx="2641600" cy="5588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040061-F799-0340-AA60-6D50A6B74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225" y="5946155"/>
              <a:ext cx="372533" cy="3048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CA43EB-3011-1647-9179-231ADB3C8E6E}"/>
                </a:ext>
              </a:extLst>
            </p:cNvPr>
            <p:cNvSpPr txBox="1"/>
            <p:nvPr/>
          </p:nvSpPr>
          <p:spPr>
            <a:xfrm>
              <a:off x="479317" y="5842012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: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C34CFFAA-CE0D-8444-B1C8-1CD40F954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379" y="3402702"/>
            <a:ext cx="4705131" cy="10549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3E00B1F-AE4A-944D-835F-4EA79E023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6767" y="4619683"/>
            <a:ext cx="4114354" cy="101276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CFCF0-BEEE-CB43-9E26-EBC98946FF0D}"/>
              </a:ext>
            </a:extLst>
          </p:cNvPr>
          <p:cNvSpPr txBox="1"/>
          <p:nvPr/>
        </p:nvSpPr>
        <p:spPr>
          <a:xfrm>
            <a:off x="272754" y="1680476"/>
            <a:ext cx="755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Violations of lineage precedence are determined by a GLRT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0D33B99-5354-B341-A9ED-F19F628D5B84}"/>
                  </a:ext>
                </a:extLst>
              </p:cNvPr>
              <p:cNvSpPr/>
              <p:nvPr/>
            </p:nvSpPr>
            <p:spPr>
              <a:xfrm>
                <a:off x="1103747" y="2978394"/>
                <a:ext cx="122854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0D33B99-5354-B341-A9ED-F19F628D5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47" y="2978394"/>
                <a:ext cx="1228541" cy="424796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C36494A0-9E54-C945-BF1F-4BF357D22A99}"/>
              </a:ext>
            </a:extLst>
          </p:cNvPr>
          <p:cNvSpPr/>
          <p:nvPr/>
        </p:nvSpPr>
        <p:spPr>
          <a:xfrm>
            <a:off x="297327" y="2303168"/>
            <a:ext cx="7505553" cy="43719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A06E9F-8130-2848-B3C3-F46AAE915E58}"/>
              </a:ext>
            </a:extLst>
          </p:cNvPr>
          <p:cNvGrpSpPr/>
          <p:nvPr/>
        </p:nvGrpSpPr>
        <p:grpSpPr>
          <a:xfrm>
            <a:off x="8213717" y="3028783"/>
            <a:ext cx="3675972" cy="3740340"/>
            <a:chOff x="8152031" y="2523301"/>
            <a:chExt cx="3675972" cy="37403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646082-39C9-D24A-A776-D7D9EAF174BC}"/>
                </a:ext>
              </a:extLst>
            </p:cNvPr>
            <p:cNvGrpSpPr/>
            <p:nvPr/>
          </p:nvGrpSpPr>
          <p:grpSpPr>
            <a:xfrm>
              <a:off x="8152031" y="2654096"/>
              <a:ext cx="3621870" cy="3609545"/>
              <a:chOff x="4204258" y="2698211"/>
              <a:chExt cx="3807622" cy="379466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E11FF78-B8B3-BD40-870E-A0FEB9B7B2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35626"/>
              <a:stretch/>
            </p:blipFill>
            <p:spPr>
              <a:xfrm>
                <a:off x="4204258" y="2698211"/>
                <a:ext cx="3807622" cy="356383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E391B0-1FDB-ED43-9F90-B8EC75C58B22}"/>
                  </a:ext>
                </a:extLst>
              </p:cNvPr>
              <p:cNvSpPr txBox="1"/>
              <p:nvPr/>
            </p:nvSpPr>
            <p:spPr>
              <a:xfrm>
                <a:off x="4204258" y="6262043"/>
                <a:ext cx="25651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Ding et al, Nature (2012) – acute myeloid leukemia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0E5FEA8-90A8-624E-B28F-22341BC18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83513" t="11683" b="66431"/>
            <a:stretch/>
          </p:blipFill>
          <p:spPr>
            <a:xfrm>
              <a:off x="11278013" y="2523301"/>
              <a:ext cx="549990" cy="601001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EB6358D1-DF90-0246-A97A-B5BD7E225C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8892" y="5768145"/>
            <a:ext cx="3547109" cy="8359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BEBCEA4-6884-324B-A8C3-11CD2B27381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5763" y="1917625"/>
            <a:ext cx="3493483" cy="90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1C415-C53F-F540-BF77-2A8F5441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Mass Cost is the total magnitude of violations of the lineage divergence rule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82A665-6327-8F4D-AF33-1C094B4167D9}"/>
              </a:ext>
            </a:extLst>
          </p:cNvPr>
          <p:cNvGrpSpPr/>
          <p:nvPr/>
        </p:nvGrpSpPr>
        <p:grpSpPr>
          <a:xfrm>
            <a:off x="4674955" y="4262298"/>
            <a:ext cx="4613079" cy="1077603"/>
            <a:chOff x="557898" y="3967463"/>
            <a:chExt cx="2025991" cy="1077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E18216-2EE1-8246-BE29-F245CD87C9F9}"/>
                    </a:ext>
                  </a:extLst>
                </p:cNvPr>
                <p:cNvSpPr txBox="1"/>
                <p:nvPr/>
              </p:nvSpPr>
              <p:spPr>
                <a:xfrm>
                  <a:off x="1459636" y="3967463"/>
                  <a:ext cx="1124253" cy="10776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𝑚𝑐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𝑆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𝑚𝑐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E18216-2EE1-8246-BE29-F245CD87C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636" y="3967463"/>
                  <a:ext cx="1124253" cy="1077603"/>
                </a:xfrm>
                <a:prstGeom prst="rect">
                  <a:avLst/>
                </a:prstGeom>
                <a:blipFill>
                  <a:blip r:embed="rId2"/>
                  <a:stretch>
                    <a:fillRect l="-495" t="-67857" r="-495" b="-115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E0900-6206-3147-9501-0B142E676E17}"/>
                </a:ext>
              </a:extLst>
            </p:cNvPr>
            <p:cNvSpPr txBox="1"/>
            <p:nvPr/>
          </p:nvSpPr>
          <p:spPr>
            <a:xfrm>
              <a:off x="557898" y="4336988"/>
              <a:ext cx="655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Node mass cost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86DD5-A78F-7344-9837-586ADAE79301}"/>
              </a:ext>
            </a:extLst>
          </p:cNvPr>
          <p:cNvGrpSpPr/>
          <p:nvPr/>
        </p:nvGrpSpPr>
        <p:grpSpPr>
          <a:xfrm>
            <a:off x="4730739" y="5645257"/>
            <a:ext cx="4489946" cy="707886"/>
            <a:chOff x="-1078548" y="5235162"/>
            <a:chExt cx="4489946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C6BCAC-E45C-7245-845D-CD853252D609}"/>
                    </a:ext>
                  </a:extLst>
                </p:cNvPr>
                <p:cNvSpPr txBox="1"/>
                <p:nvPr/>
              </p:nvSpPr>
              <p:spPr>
                <a:xfrm>
                  <a:off x="838200" y="5235162"/>
                  <a:ext cx="2573198" cy="7078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𝑀𝐶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𝑚𝑐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C6BCAC-E45C-7245-845D-CD853252D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235162"/>
                  <a:ext cx="2573198" cy="707886"/>
                </a:xfrm>
                <a:prstGeom prst="rect">
                  <a:avLst/>
                </a:prstGeom>
                <a:blipFill>
                  <a:blip r:embed="rId3"/>
                  <a:stretch>
                    <a:fillRect t="-139286" b="-1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A9C6FB-A239-1E49-80B8-1099697F9112}"/>
                </a:ext>
              </a:extLst>
            </p:cNvPr>
            <p:cNvSpPr txBox="1"/>
            <p:nvPr/>
          </p:nvSpPr>
          <p:spPr>
            <a:xfrm>
              <a:off x="-1078548" y="5375354"/>
              <a:ext cx="1401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Tree mass cost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0A10CB-6831-044A-902C-E3EABCFBB98E}"/>
              </a:ext>
            </a:extLst>
          </p:cNvPr>
          <p:cNvGrpSpPr/>
          <p:nvPr/>
        </p:nvGrpSpPr>
        <p:grpSpPr>
          <a:xfrm>
            <a:off x="4662131" y="2221692"/>
            <a:ext cx="7394888" cy="1551387"/>
            <a:chOff x="-357215" y="2184744"/>
            <a:chExt cx="5603911" cy="15513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58DB3D-02DE-A64A-AEF9-9EA5C899378C}"/>
                    </a:ext>
                  </a:extLst>
                </p:cNvPr>
                <p:cNvSpPr txBox="1"/>
                <p:nvPr/>
              </p:nvSpPr>
              <p:spPr>
                <a:xfrm>
                  <a:off x="1116499" y="2184744"/>
                  <a:ext cx="4130197" cy="1551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𝑚𝑐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0,                     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𝐷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𝑞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&amp;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𝐷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𝑞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𝑠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−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   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𝐷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𝑞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58DB3D-02DE-A64A-AEF9-9EA5C8993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499" y="2184744"/>
                  <a:ext cx="4130197" cy="1551387"/>
                </a:xfrm>
                <a:prstGeom prst="rect">
                  <a:avLst/>
                </a:prstGeom>
                <a:blipFill>
                  <a:blip r:embed="rId4"/>
                  <a:stretch>
                    <a:fillRect t="-60163" b="-81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6EA92-7526-844C-A79B-66F08A898B9D}"/>
                </a:ext>
              </a:extLst>
            </p:cNvPr>
            <p:cNvSpPr txBox="1"/>
            <p:nvPr/>
          </p:nvSpPr>
          <p:spPr>
            <a:xfrm>
              <a:off x="-357215" y="2528121"/>
              <a:ext cx="11657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Node mass cost </a:t>
              </a:r>
              <a:br>
                <a:rPr lang="en-US" sz="1600" dirty="0"/>
              </a:br>
              <a:r>
                <a:rPr lang="en-US" sz="1600" dirty="0"/>
                <a:t>in a specific </a:t>
              </a:r>
              <a:br>
                <a:rPr lang="en-US" sz="1600" dirty="0"/>
              </a:br>
              <a:r>
                <a:rPr lang="en-US" sz="1600" dirty="0"/>
                <a:t>sample 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C45A99-3949-6D4A-AC87-7F51CAD2E700}"/>
              </a:ext>
            </a:extLst>
          </p:cNvPr>
          <p:cNvGrpSpPr/>
          <p:nvPr/>
        </p:nvGrpSpPr>
        <p:grpSpPr>
          <a:xfrm>
            <a:off x="0" y="2357306"/>
            <a:ext cx="4183900" cy="3095405"/>
            <a:chOff x="7986217" y="3812268"/>
            <a:chExt cx="3392183" cy="250966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1218E2C-DCC1-C845-B5DE-7E0771A34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86217" y="3812268"/>
              <a:ext cx="3392183" cy="2509663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8953-2734-7945-966E-9DC062E3922F}"/>
                </a:ext>
              </a:extLst>
            </p:cNvPr>
            <p:cNvSpPr/>
            <p:nvPr/>
          </p:nvSpPr>
          <p:spPr>
            <a:xfrm>
              <a:off x="8116471" y="4903498"/>
              <a:ext cx="1140031" cy="1101209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7375F4-B768-F541-BF85-3F40ABB2F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08" t="44466" r="63309" b="14577"/>
            <a:stretch/>
          </p:blipFill>
          <p:spPr>
            <a:xfrm>
              <a:off x="8162933" y="4931047"/>
              <a:ext cx="1067913" cy="1027866"/>
            </a:xfrm>
            <a:prstGeom prst="ellipse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94B98E6-79B9-B24B-8498-378AE8719487}"/>
              </a:ext>
            </a:extLst>
          </p:cNvPr>
          <p:cNvSpPr txBox="1"/>
          <p:nvPr/>
        </p:nvSpPr>
        <p:spPr>
          <a:xfrm>
            <a:off x="9925674" y="6581001"/>
            <a:ext cx="2266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of </a:t>
            </a:r>
            <a:r>
              <a:rPr lang="en-US" sz="1200" dirty="0" err="1"/>
              <a:t>Noushin</a:t>
            </a:r>
            <a:r>
              <a:rPr lang="en-US" sz="1200" dirty="0"/>
              <a:t> </a:t>
            </a:r>
            <a:r>
              <a:rPr lang="en-US" sz="1200" dirty="0" err="1"/>
              <a:t>Niknafs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3153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523"/>
            <a:ext cx="10515600" cy="517377"/>
          </a:xfrm>
        </p:spPr>
        <p:txBody>
          <a:bodyPr>
            <a:noAutofit/>
          </a:bodyPr>
          <a:lstStyle/>
          <a:p>
            <a:r>
              <a:rPr lang="en-US" sz="2800" dirty="0"/>
              <a:t>Score chain using SCHISM scoring function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135F4-A52A-9448-9793-2D0369DC2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11" y="1422640"/>
            <a:ext cx="7413244" cy="4382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CE8BC-5066-4F4F-B5BF-0577C001E806}"/>
              </a:ext>
            </a:extLst>
          </p:cNvPr>
          <p:cNvSpPr/>
          <p:nvPr/>
        </p:nvSpPr>
        <p:spPr>
          <a:xfrm>
            <a:off x="304405" y="6243431"/>
            <a:ext cx="336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 to better explore tree space?</a:t>
            </a:r>
          </a:p>
        </p:txBody>
      </p:sp>
    </p:spTree>
    <p:extLst>
      <p:ext uri="{BB962C8B-B14F-4D97-AF65-F5344CB8AC3E}">
        <p14:creationId xmlns:p14="http://schemas.microsoft.com/office/powerpoint/2010/main" val="89453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04E86-1C64-724A-86C2-3A6A969B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203" y="4332524"/>
            <a:ext cx="3667981" cy="22460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488917-1CB8-0C4E-B855-9EAA0D702C65}"/>
              </a:ext>
            </a:extLst>
          </p:cNvPr>
          <p:cNvSpPr/>
          <p:nvPr/>
        </p:nvSpPr>
        <p:spPr>
          <a:xfrm>
            <a:off x="9355023" y="3843237"/>
            <a:ext cx="21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Mean </a:t>
            </a:r>
            <a:r>
              <a:rPr lang="en-US" dirty="0" err="1"/>
              <a:t>ω</a:t>
            </a:r>
            <a:r>
              <a:rPr lang="en-US" dirty="0"/>
              <a:t> from MCMC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FB120-DD5B-B94E-B929-8726AB8C0C6B}"/>
              </a:ext>
            </a:extLst>
          </p:cNvPr>
          <p:cNvGrpSpPr/>
          <p:nvPr/>
        </p:nvGrpSpPr>
        <p:grpSpPr>
          <a:xfrm>
            <a:off x="214294" y="671717"/>
            <a:ext cx="2611530" cy="3172709"/>
            <a:chOff x="181939" y="1970980"/>
            <a:chExt cx="2611530" cy="31727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7222CE-0791-B940-B50B-ED9141CF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616" y="1970980"/>
              <a:ext cx="2595853" cy="31727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4FF2D-EA7C-E64F-97D7-7D83AAFE2CBA}"/>
                </a:ext>
              </a:extLst>
            </p:cNvPr>
            <p:cNvSpPr txBox="1"/>
            <p:nvPr/>
          </p:nvSpPr>
          <p:spPr>
            <a:xfrm>
              <a:off x="516961" y="35573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826221-6A5B-B340-A6CE-6DC69B2F542D}"/>
                </a:ext>
              </a:extLst>
            </p:cNvPr>
            <p:cNvSpPr txBox="1"/>
            <p:nvPr/>
          </p:nvSpPr>
          <p:spPr>
            <a:xfrm flipH="1">
              <a:off x="181939" y="4056185"/>
              <a:ext cx="792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E02BC7-F2BA-4941-833A-EA1A1BFF30A5}"/>
                </a:ext>
              </a:extLst>
            </p:cNvPr>
            <p:cNvSpPr txBox="1"/>
            <p:nvPr/>
          </p:nvSpPr>
          <p:spPr>
            <a:xfrm>
              <a:off x="1344700" y="4056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3C0DD4-A16F-DC4E-BC77-24E59AF1DE97}"/>
                </a:ext>
              </a:extLst>
            </p:cNvPr>
            <p:cNvSpPr txBox="1"/>
            <p:nvPr/>
          </p:nvSpPr>
          <p:spPr>
            <a:xfrm>
              <a:off x="2185713" y="35406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C6B865-EA2F-EF43-9D4F-9D110A496EB9}"/>
                </a:ext>
              </a:extLst>
            </p:cNvPr>
            <p:cNvSpPr txBox="1"/>
            <p:nvPr/>
          </p:nvSpPr>
          <p:spPr>
            <a:xfrm>
              <a:off x="2185713" y="4056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818596-05DF-E54F-ADEE-0AB375BC85D0}"/>
                </a:ext>
              </a:extLst>
            </p:cNvPr>
            <p:cNvSpPr txBox="1"/>
            <p:nvPr/>
          </p:nvSpPr>
          <p:spPr>
            <a:xfrm>
              <a:off x="213346" y="47011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39D960-EC89-CC42-B660-3780E5701001}"/>
                </a:ext>
              </a:extLst>
            </p:cNvPr>
            <p:cNvSpPr txBox="1"/>
            <p:nvPr/>
          </p:nvSpPr>
          <p:spPr>
            <a:xfrm>
              <a:off x="1344700" y="47011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DFD037-A7BF-CA40-A26D-673F62D91D2E}"/>
                </a:ext>
              </a:extLst>
            </p:cNvPr>
            <p:cNvSpPr txBox="1"/>
            <p:nvPr/>
          </p:nvSpPr>
          <p:spPr>
            <a:xfrm>
              <a:off x="2171221" y="46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97307E4-2BD3-244C-A67D-901405E5E5DA}"/>
              </a:ext>
            </a:extLst>
          </p:cNvPr>
          <p:cNvSpPr txBox="1"/>
          <p:nvPr/>
        </p:nvSpPr>
        <p:spPr>
          <a:xfrm>
            <a:off x="1059297" y="164553"/>
            <a:ext cx="103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tree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B4CEB4-C513-644B-A743-03F37F2AE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336" y="796106"/>
            <a:ext cx="4727592" cy="24033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B1EE66-5E7B-B34E-A52A-8C46D80EC291}"/>
              </a:ext>
            </a:extLst>
          </p:cNvPr>
          <p:cNvSpPr txBox="1"/>
          <p:nvPr/>
        </p:nvSpPr>
        <p:spPr>
          <a:xfrm>
            <a:off x="3300315" y="279444"/>
            <a:ext cx="357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adjacency matrix (fitness=0.64)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F57C0-9F58-8A4B-B2BA-20F8C2C24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496" y="4363651"/>
            <a:ext cx="4972288" cy="24943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6A047E-3403-F54E-91E5-9811CAA5AE3E}"/>
              </a:ext>
            </a:extLst>
          </p:cNvPr>
          <p:cNvSpPr txBox="1"/>
          <p:nvPr/>
        </p:nvSpPr>
        <p:spPr>
          <a:xfrm>
            <a:off x="3231336" y="3844426"/>
            <a:ext cx="459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scoring adjacency matrix (fitness=0.86)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705849-7B8B-6947-9360-9FA3B23CD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792" y="768732"/>
            <a:ext cx="2782398" cy="224603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AE5568D-E652-1C47-B6E9-96236DA57A36}"/>
              </a:ext>
            </a:extLst>
          </p:cNvPr>
          <p:cNvSpPr/>
          <p:nvPr/>
        </p:nvSpPr>
        <p:spPr>
          <a:xfrm>
            <a:off x="10224194" y="279444"/>
            <a:ext cx="866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True </a:t>
            </a:r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720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488917-1CB8-0C4E-B855-9EAA0D702C65}"/>
              </a:ext>
            </a:extLst>
          </p:cNvPr>
          <p:cNvSpPr/>
          <p:nvPr/>
        </p:nvSpPr>
        <p:spPr>
          <a:xfrm>
            <a:off x="9559268" y="3849839"/>
            <a:ext cx="21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Mean </a:t>
            </a:r>
            <a:r>
              <a:rPr lang="en-US" dirty="0" err="1"/>
              <a:t>ω</a:t>
            </a:r>
            <a:r>
              <a:rPr lang="en-US" dirty="0"/>
              <a:t> from MCMC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307E4-2BD3-244C-A67D-901405E5E5DA}"/>
              </a:ext>
            </a:extLst>
          </p:cNvPr>
          <p:cNvSpPr txBox="1"/>
          <p:nvPr/>
        </p:nvSpPr>
        <p:spPr>
          <a:xfrm>
            <a:off x="1058793" y="422994"/>
            <a:ext cx="103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tree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B4CEB4-C513-644B-A743-03F37F2A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83" y="746781"/>
            <a:ext cx="4727592" cy="24033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B1EE66-5E7B-B34E-A52A-8C46D80EC291}"/>
              </a:ext>
            </a:extLst>
          </p:cNvPr>
          <p:cNvSpPr txBox="1"/>
          <p:nvPr/>
        </p:nvSpPr>
        <p:spPr>
          <a:xfrm>
            <a:off x="3623562" y="230119"/>
            <a:ext cx="497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adjacency matrix (fitness=0.64 using mean </a:t>
            </a:r>
            <a:r>
              <a:rPr lang="en-US" dirty="0" err="1"/>
              <a:t>ω</a:t>
            </a:r>
            <a:r>
              <a:rPr lang="en-US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F57C0-9F58-8A4B-B2BA-20F8C2C24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743" y="4314326"/>
            <a:ext cx="4972288" cy="24943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6A047E-3403-F54E-91E5-9811CAA5AE3E}"/>
              </a:ext>
            </a:extLst>
          </p:cNvPr>
          <p:cNvSpPr txBox="1"/>
          <p:nvPr/>
        </p:nvSpPr>
        <p:spPr>
          <a:xfrm>
            <a:off x="3554583" y="3795101"/>
            <a:ext cx="459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scoring adjacency matrix (fitness=0.86)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E5568D-E652-1C47-B6E9-96236DA57A36}"/>
              </a:ext>
            </a:extLst>
          </p:cNvPr>
          <p:cNvSpPr/>
          <p:nvPr/>
        </p:nvSpPr>
        <p:spPr>
          <a:xfrm>
            <a:off x="10224194" y="279444"/>
            <a:ext cx="866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True </a:t>
            </a:r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D3D705-BD11-6141-966E-F4A12323CC67}"/>
              </a:ext>
            </a:extLst>
          </p:cNvPr>
          <p:cNvGrpSpPr/>
          <p:nvPr/>
        </p:nvGrpSpPr>
        <p:grpSpPr>
          <a:xfrm>
            <a:off x="49081" y="1128850"/>
            <a:ext cx="2963264" cy="3738442"/>
            <a:chOff x="1257252" y="1543125"/>
            <a:chExt cx="3855159" cy="486365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C042BB-FAE2-E147-91EF-FCE819E1A62F}"/>
                </a:ext>
              </a:extLst>
            </p:cNvPr>
            <p:cNvGrpSpPr/>
            <p:nvPr/>
          </p:nvGrpSpPr>
          <p:grpSpPr>
            <a:xfrm>
              <a:off x="1257252" y="2307387"/>
              <a:ext cx="3855159" cy="4099391"/>
              <a:chOff x="722996" y="1482077"/>
              <a:chExt cx="3855159" cy="409939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84A9C34-4AF5-C344-8DFA-34618752864F}"/>
                  </a:ext>
                </a:extLst>
              </p:cNvPr>
              <p:cNvSpPr/>
              <p:nvPr/>
            </p:nvSpPr>
            <p:spPr>
              <a:xfrm>
                <a:off x="2534097" y="1482078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229ECDC-AEEC-1243-84DE-857D93F1A617}"/>
                  </a:ext>
                </a:extLst>
              </p:cNvPr>
              <p:cNvSpPr/>
              <p:nvPr/>
            </p:nvSpPr>
            <p:spPr>
              <a:xfrm>
                <a:off x="2534097" y="2240653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ADBF561-5790-564D-8FD0-95F925CBA303}"/>
                  </a:ext>
                </a:extLst>
              </p:cNvPr>
              <p:cNvSpPr/>
              <p:nvPr/>
            </p:nvSpPr>
            <p:spPr>
              <a:xfrm>
                <a:off x="1619697" y="3196151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606CB34-DFC1-974E-9746-DB32AF2B0A52}"/>
                  </a:ext>
                </a:extLst>
              </p:cNvPr>
              <p:cNvSpPr/>
              <p:nvPr/>
            </p:nvSpPr>
            <p:spPr>
              <a:xfrm>
                <a:off x="3314934" y="3196151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F19858C-99AA-7346-B70A-DCACAA6A92C8}"/>
                  </a:ext>
                </a:extLst>
              </p:cNvPr>
              <p:cNvSpPr/>
              <p:nvPr/>
            </p:nvSpPr>
            <p:spPr>
              <a:xfrm>
                <a:off x="3314934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77D6E52-BB57-424F-8BA0-8BA6AB41FF3B}"/>
                  </a:ext>
                </a:extLst>
              </p:cNvPr>
              <p:cNvSpPr/>
              <p:nvPr/>
            </p:nvSpPr>
            <p:spPr>
              <a:xfrm>
                <a:off x="1126537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8E146F0-28C8-3E4C-BF75-7B14C0BD5B79}"/>
                  </a:ext>
                </a:extLst>
              </p:cNvPr>
              <p:cNvSpPr/>
              <p:nvPr/>
            </p:nvSpPr>
            <p:spPr>
              <a:xfrm>
                <a:off x="2040937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93C3B37-5836-7F44-BB6C-CD142EFA8577}"/>
                  </a:ext>
                </a:extLst>
              </p:cNvPr>
              <p:cNvSpPr/>
              <p:nvPr/>
            </p:nvSpPr>
            <p:spPr>
              <a:xfrm>
                <a:off x="1126537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C7A7551-3763-3C4E-B695-7FA76F8BC17C}"/>
                  </a:ext>
                </a:extLst>
              </p:cNvPr>
              <p:cNvSpPr/>
              <p:nvPr/>
            </p:nvSpPr>
            <p:spPr>
              <a:xfrm>
                <a:off x="2040937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274FA6A-A812-D64C-AB02-3CF0C6491211}"/>
                  </a:ext>
                </a:extLst>
              </p:cNvPr>
              <p:cNvSpPr/>
              <p:nvPr/>
            </p:nvSpPr>
            <p:spPr>
              <a:xfrm>
                <a:off x="3314933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DA5D099-68D2-5140-9014-B178B4F79FF3}"/>
                  </a:ext>
                </a:extLst>
              </p:cNvPr>
              <p:cNvCxnSpPr>
                <a:stCxn id="38" idx="4"/>
                <a:endCxn id="39" idx="0"/>
              </p:cNvCxnSpPr>
              <p:nvPr/>
            </p:nvCxnSpPr>
            <p:spPr>
              <a:xfrm>
                <a:off x="3561514" y="3689311"/>
                <a:ext cx="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2AA2874-3D90-F045-BA69-DCA53A93AD57}"/>
                  </a:ext>
                </a:extLst>
              </p:cNvPr>
              <p:cNvCxnSpPr>
                <a:cxnSpLocks/>
                <a:stCxn id="39" idx="4"/>
                <a:endCxn id="44" idx="0"/>
              </p:cNvCxnSpPr>
              <p:nvPr/>
            </p:nvCxnSpPr>
            <p:spPr>
              <a:xfrm flipH="1">
                <a:off x="3561513" y="4469289"/>
                <a:ext cx="1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FE86B8E-8B0D-AB42-9CBF-05F417DC8470}"/>
                  </a:ext>
                </a:extLst>
              </p:cNvPr>
              <p:cNvCxnSpPr>
                <a:cxnSpLocks/>
                <a:stCxn id="41" idx="4"/>
                <a:endCxn id="43" idx="0"/>
              </p:cNvCxnSpPr>
              <p:nvPr/>
            </p:nvCxnSpPr>
            <p:spPr>
              <a:xfrm>
                <a:off x="2287517" y="4469289"/>
                <a:ext cx="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5FBC685-EDCB-B545-BCA0-513E155C325F}"/>
                  </a:ext>
                </a:extLst>
              </p:cNvPr>
              <p:cNvCxnSpPr>
                <a:cxnSpLocks/>
                <a:stCxn id="37" idx="4"/>
                <a:endCxn id="41" idx="0"/>
              </p:cNvCxnSpPr>
              <p:nvPr/>
            </p:nvCxnSpPr>
            <p:spPr>
              <a:xfrm>
                <a:off x="1866277" y="3689311"/>
                <a:ext cx="42124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182ADA8-9E37-1341-A202-62C2FBB250D3}"/>
                  </a:ext>
                </a:extLst>
              </p:cNvPr>
              <p:cNvCxnSpPr>
                <a:cxnSpLocks/>
                <a:stCxn id="37" idx="4"/>
                <a:endCxn id="40" idx="0"/>
              </p:cNvCxnSpPr>
              <p:nvPr/>
            </p:nvCxnSpPr>
            <p:spPr>
              <a:xfrm flipH="1">
                <a:off x="1373117" y="3689311"/>
                <a:ext cx="49316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9B596A9-0E0F-7540-BF78-86107DBD4C6B}"/>
                  </a:ext>
                </a:extLst>
              </p:cNvPr>
              <p:cNvCxnSpPr>
                <a:cxnSpLocks/>
                <a:stCxn id="40" idx="4"/>
                <a:endCxn id="42" idx="0"/>
              </p:cNvCxnSpPr>
              <p:nvPr/>
            </p:nvCxnSpPr>
            <p:spPr>
              <a:xfrm>
                <a:off x="1373117" y="4469289"/>
                <a:ext cx="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066D4F5-0045-FF43-8DA9-BF568BA6BE0A}"/>
                  </a:ext>
                </a:extLst>
              </p:cNvPr>
              <p:cNvCxnSpPr>
                <a:cxnSpLocks/>
                <a:stCxn id="35" idx="4"/>
                <a:endCxn id="36" idx="0"/>
              </p:cNvCxnSpPr>
              <p:nvPr/>
            </p:nvCxnSpPr>
            <p:spPr>
              <a:xfrm>
                <a:off x="2780677" y="1975238"/>
                <a:ext cx="0" cy="2654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2C9CCDD-7768-ED4E-9413-8D253BC9E2CE}"/>
                  </a:ext>
                </a:extLst>
              </p:cNvPr>
              <p:cNvCxnSpPr>
                <a:cxnSpLocks/>
                <a:stCxn id="36" idx="4"/>
                <a:endCxn id="38" idx="0"/>
              </p:cNvCxnSpPr>
              <p:nvPr/>
            </p:nvCxnSpPr>
            <p:spPr>
              <a:xfrm>
                <a:off x="2780677" y="2733813"/>
                <a:ext cx="780837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686ACAE-5B91-E94C-A612-6AF773E81242}"/>
                  </a:ext>
                </a:extLst>
              </p:cNvPr>
              <p:cNvCxnSpPr>
                <a:cxnSpLocks/>
                <a:stCxn id="36" idx="4"/>
                <a:endCxn id="37" idx="0"/>
              </p:cNvCxnSpPr>
              <p:nvPr/>
            </p:nvCxnSpPr>
            <p:spPr>
              <a:xfrm flipH="1">
                <a:off x="1866277" y="2733813"/>
                <a:ext cx="91440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35415CC-7A09-E145-973B-B76F428AA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44" y="2910187"/>
                <a:ext cx="349321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5EB8F68-1FC4-274F-851E-72E44A325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44" y="4644808"/>
                <a:ext cx="349321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D19FB2B-D5D3-0E4A-BCD7-F8B94CA82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0677" y="2910187"/>
                <a:ext cx="0" cy="267128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8F2057-4373-9548-8FB1-498F10FB7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2648" y="4667926"/>
                <a:ext cx="0" cy="91354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B78360-E8F6-514B-97C6-E42C9DA534EB}"/>
                  </a:ext>
                </a:extLst>
              </p:cNvPr>
              <p:cNvSpPr txBox="1"/>
              <p:nvPr/>
            </p:nvSpPr>
            <p:spPr>
              <a:xfrm>
                <a:off x="766945" y="1482077"/>
                <a:ext cx="1013962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S1, S2, S3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0F461B-7DC5-0745-BDA6-B7CC48B47A4F}"/>
                  </a:ext>
                </a:extLst>
              </p:cNvPr>
              <p:cNvSpPr txBox="1"/>
              <p:nvPr/>
            </p:nvSpPr>
            <p:spPr>
              <a:xfrm>
                <a:off x="722996" y="2987064"/>
                <a:ext cx="724080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S1, S3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2F8871-7468-AF46-8086-7F4D9F8A218F}"/>
                  </a:ext>
                </a:extLst>
              </p:cNvPr>
              <p:cNvSpPr txBox="1"/>
              <p:nvPr/>
            </p:nvSpPr>
            <p:spPr>
              <a:xfrm>
                <a:off x="3854075" y="2987064"/>
                <a:ext cx="724080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S1, S2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5BA0B50-FFEF-E84A-B917-F96222AF6D56}"/>
                  </a:ext>
                </a:extLst>
              </p:cNvPr>
              <p:cNvSpPr txBox="1"/>
              <p:nvPr/>
            </p:nvSpPr>
            <p:spPr>
              <a:xfrm>
                <a:off x="723477" y="4658015"/>
                <a:ext cx="434198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BFB315-EFAB-C441-AD21-3F554C053508}"/>
                  </a:ext>
                </a:extLst>
              </p:cNvPr>
              <p:cNvSpPr txBox="1"/>
              <p:nvPr/>
            </p:nvSpPr>
            <p:spPr>
              <a:xfrm>
                <a:off x="1819516" y="4667926"/>
                <a:ext cx="434198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S3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FA2D56A-E0C5-254A-B995-77D02C5B5BA1}"/>
                  </a:ext>
                </a:extLst>
              </p:cNvPr>
              <p:cNvSpPr txBox="1"/>
              <p:nvPr/>
            </p:nvSpPr>
            <p:spPr>
              <a:xfrm>
                <a:off x="2826188" y="4656184"/>
                <a:ext cx="434198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S2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FC265ED-AA66-D646-BCC7-A0883B79DEDB}"/>
                </a:ext>
              </a:extLst>
            </p:cNvPr>
            <p:cNvGrpSpPr/>
            <p:nvPr/>
          </p:nvGrpSpPr>
          <p:grpSpPr>
            <a:xfrm>
              <a:off x="3002155" y="1543125"/>
              <a:ext cx="688042" cy="493160"/>
              <a:chOff x="2455757" y="710296"/>
              <a:chExt cx="688042" cy="49316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1E5BACF-51F9-5F45-9C2F-A3FFC57B2A9A}"/>
                  </a:ext>
                </a:extLst>
              </p:cNvPr>
              <p:cNvSpPr/>
              <p:nvPr/>
            </p:nvSpPr>
            <p:spPr>
              <a:xfrm>
                <a:off x="2521955" y="710296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0E07A8-838E-AA4D-A121-2FB523F3D352}"/>
                  </a:ext>
                </a:extLst>
              </p:cNvPr>
              <p:cNvSpPr txBox="1"/>
              <p:nvPr/>
            </p:nvSpPr>
            <p:spPr>
              <a:xfrm>
                <a:off x="2455757" y="772210"/>
                <a:ext cx="688042" cy="400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Root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1788A36-3B4E-A84C-B525-DEB289D4BD10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33" y="2041972"/>
              <a:ext cx="0" cy="265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5A1B6B-1EFF-E349-9BF3-36BBDBC1602B}"/>
              </a:ext>
            </a:extLst>
          </p:cNvPr>
          <p:cNvSpPr txBox="1"/>
          <p:nvPr/>
        </p:nvSpPr>
        <p:spPr>
          <a:xfrm>
            <a:off x="352267" y="365760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59C53-04F1-4949-BC18-183B9D5DA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681" y="4303598"/>
            <a:ext cx="2887616" cy="2464589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9AFC839F-0016-2343-A43F-4F095AF89546}"/>
              </a:ext>
            </a:extLst>
          </p:cNvPr>
          <p:cNvGrpSpPr/>
          <p:nvPr/>
        </p:nvGrpSpPr>
        <p:grpSpPr>
          <a:xfrm>
            <a:off x="8980423" y="774905"/>
            <a:ext cx="2945121" cy="2501660"/>
            <a:chOff x="8826708" y="4294572"/>
            <a:chExt cx="2945121" cy="2501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D860B2-7F17-1143-B730-E2F20CC73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84213" y="4294572"/>
              <a:ext cx="2887616" cy="24645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14998F-7EC9-3849-A993-11A77EA8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6708" y="5870714"/>
              <a:ext cx="2887616" cy="925518"/>
            </a:xfrm>
            <a:prstGeom prst="rect">
              <a:avLst/>
            </a:prstGeom>
          </p:spPr>
        </p:pic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B5BFBA3-0758-C644-89A2-A23DAD3A9152}"/>
              </a:ext>
            </a:extLst>
          </p:cNvPr>
          <p:cNvSpPr/>
          <p:nvPr/>
        </p:nvSpPr>
        <p:spPr>
          <a:xfrm>
            <a:off x="6112169" y="730640"/>
            <a:ext cx="407773" cy="2492713"/>
          </a:xfrm>
          <a:prstGeom prst="roundRect">
            <a:avLst/>
          </a:prstGeom>
          <a:solidFill>
            <a:srgbClr val="FFFD78">
              <a:alpha val="14902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DA024AB-F738-C148-AD2B-E7174F4E4268}"/>
              </a:ext>
            </a:extLst>
          </p:cNvPr>
          <p:cNvSpPr/>
          <p:nvPr/>
        </p:nvSpPr>
        <p:spPr>
          <a:xfrm>
            <a:off x="4882721" y="746941"/>
            <a:ext cx="407773" cy="2492713"/>
          </a:xfrm>
          <a:prstGeom prst="roundRect">
            <a:avLst/>
          </a:prstGeom>
          <a:solidFill>
            <a:srgbClr val="FFFD78">
              <a:alpha val="14902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19948E7-87FD-C742-8C64-94D37C5C21EE}"/>
              </a:ext>
            </a:extLst>
          </p:cNvPr>
          <p:cNvSpPr/>
          <p:nvPr/>
        </p:nvSpPr>
        <p:spPr>
          <a:xfrm>
            <a:off x="6096000" y="4275913"/>
            <a:ext cx="407773" cy="2492713"/>
          </a:xfrm>
          <a:prstGeom prst="roundRect">
            <a:avLst/>
          </a:prstGeom>
          <a:solidFill>
            <a:srgbClr val="FFFD78">
              <a:alpha val="14902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BC42EAE-FE78-A249-8FE3-B84C8C38D4A5}"/>
              </a:ext>
            </a:extLst>
          </p:cNvPr>
          <p:cNvSpPr/>
          <p:nvPr/>
        </p:nvSpPr>
        <p:spPr>
          <a:xfrm>
            <a:off x="4817124" y="4292214"/>
            <a:ext cx="407773" cy="2492713"/>
          </a:xfrm>
          <a:prstGeom prst="roundRect">
            <a:avLst/>
          </a:prstGeom>
          <a:solidFill>
            <a:srgbClr val="FFFD78">
              <a:alpha val="14902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517377"/>
          </a:xfrm>
        </p:spPr>
        <p:txBody>
          <a:bodyPr>
            <a:noAutofit/>
          </a:bodyPr>
          <a:lstStyle/>
          <a:p>
            <a:r>
              <a:rPr lang="en-US" sz="3200" dirty="0"/>
              <a:t>Adjacency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EE4F0D-A065-8F48-844F-2587ADF82C4E}"/>
              </a:ext>
            </a:extLst>
          </p:cNvPr>
          <p:cNvGrpSpPr/>
          <p:nvPr/>
        </p:nvGrpSpPr>
        <p:grpSpPr>
          <a:xfrm>
            <a:off x="1139882" y="1842645"/>
            <a:ext cx="2611530" cy="3172709"/>
            <a:chOff x="181939" y="1970980"/>
            <a:chExt cx="2611530" cy="317270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06781E6-A9B1-444F-BC70-E6849C31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616" y="1970980"/>
              <a:ext cx="2595853" cy="317270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6E11E8-6341-4949-B8EA-A890336DD88F}"/>
                </a:ext>
              </a:extLst>
            </p:cNvPr>
            <p:cNvSpPr txBox="1"/>
            <p:nvPr/>
          </p:nvSpPr>
          <p:spPr>
            <a:xfrm>
              <a:off x="1723292" y="24149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3C9C74-FCB0-E94B-8A5F-218349E89FFE}"/>
                </a:ext>
              </a:extLst>
            </p:cNvPr>
            <p:cNvSpPr txBox="1"/>
            <p:nvPr/>
          </p:nvSpPr>
          <p:spPr>
            <a:xfrm>
              <a:off x="1707654" y="28947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B4A24B-0E3F-7F4C-B658-A2898D411E11}"/>
                </a:ext>
              </a:extLst>
            </p:cNvPr>
            <p:cNvSpPr txBox="1"/>
            <p:nvPr/>
          </p:nvSpPr>
          <p:spPr>
            <a:xfrm>
              <a:off x="516961" y="35573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1EE2D8-E8FF-014C-92E2-00639E52F9FF}"/>
                </a:ext>
              </a:extLst>
            </p:cNvPr>
            <p:cNvSpPr txBox="1"/>
            <p:nvPr/>
          </p:nvSpPr>
          <p:spPr>
            <a:xfrm flipH="1">
              <a:off x="181939" y="4056185"/>
              <a:ext cx="792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00A563-AC15-9045-9BED-285361913347}"/>
                </a:ext>
              </a:extLst>
            </p:cNvPr>
            <p:cNvSpPr txBox="1"/>
            <p:nvPr/>
          </p:nvSpPr>
          <p:spPr>
            <a:xfrm>
              <a:off x="1344700" y="4056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C22C81-B222-B343-951E-38CFDA2189D4}"/>
                </a:ext>
              </a:extLst>
            </p:cNvPr>
            <p:cNvSpPr txBox="1"/>
            <p:nvPr/>
          </p:nvSpPr>
          <p:spPr>
            <a:xfrm>
              <a:off x="2185713" y="35406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59BC82-60B8-1845-B570-1B3D21A6896E}"/>
                </a:ext>
              </a:extLst>
            </p:cNvPr>
            <p:cNvSpPr txBox="1"/>
            <p:nvPr/>
          </p:nvSpPr>
          <p:spPr>
            <a:xfrm>
              <a:off x="2185713" y="4056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B1FCA9-91C2-2A40-BD58-CEEC5FAD31FD}"/>
                </a:ext>
              </a:extLst>
            </p:cNvPr>
            <p:cNvSpPr txBox="1"/>
            <p:nvPr/>
          </p:nvSpPr>
          <p:spPr>
            <a:xfrm>
              <a:off x="213346" y="47011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2307DD-7789-1D47-9178-993BBBC6ADC7}"/>
                </a:ext>
              </a:extLst>
            </p:cNvPr>
            <p:cNvSpPr txBox="1"/>
            <p:nvPr/>
          </p:nvSpPr>
          <p:spPr>
            <a:xfrm>
              <a:off x="1344700" y="47011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4E2368-C3C1-E040-9DA5-68F98C384F13}"/>
                </a:ext>
              </a:extLst>
            </p:cNvPr>
            <p:cNvSpPr txBox="1"/>
            <p:nvPr/>
          </p:nvSpPr>
          <p:spPr>
            <a:xfrm>
              <a:off x="2171221" y="46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ED2F7ED-F5B4-8244-8660-818A446C7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0895"/>
              </p:ext>
            </p:extLst>
          </p:nvPr>
        </p:nvGraphicFramePr>
        <p:xfrm>
          <a:off x="5326912" y="1414130"/>
          <a:ext cx="6629777" cy="531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707">
                  <a:extLst>
                    <a:ext uri="{9D8B030D-6E8A-4147-A177-3AD203B41FA5}">
                      <a16:colId xmlns:a16="http://schemas.microsoft.com/office/drawing/2014/main" val="3382499790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4047312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020499543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76329656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674329282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35177305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10465924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8521266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52940129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403282233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49262565"/>
                    </a:ext>
                  </a:extLst>
                </a:gridCol>
              </a:tblGrid>
              <a:tr h="425913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47557"/>
                  </a:ext>
                </a:extLst>
              </a:tr>
              <a:tr h="6274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Root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6084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4307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57920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70399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950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68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693935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902878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336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722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CE63153-7836-A24F-9475-27DAADE4EC25}"/>
              </a:ext>
            </a:extLst>
          </p:cNvPr>
          <p:cNvSpPr txBox="1"/>
          <p:nvPr/>
        </p:nvSpPr>
        <p:spPr>
          <a:xfrm>
            <a:off x="8641800" y="953017"/>
            <a:ext cx="45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B11054-7DB4-C241-A600-FA21A6961D91}"/>
              </a:ext>
            </a:extLst>
          </p:cNvPr>
          <p:cNvSpPr txBox="1"/>
          <p:nvPr/>
        </p:nvSpPr>
        <p:spPr>
          <a:xfrm rot="16200000">
            <a:off x="4805712" y="402264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4595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11574985-14FE-1E45-8245-2962CC60A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951543"/>
              </p:ext>
            </p:extLst>
          </p:nvPr>
        </p:nvGraphicFramePr>
        <p:xfrm>
          <a:off x="6183386" y="1769133"/>
          <a:ext cx="4503784" cy="472374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5946">
                  <a:extLst>
                    <a:ext uri="{9D8B030D-6E8A-4147-A177-3AD203B41FA5}">
                      <a16:colId xmlns:a16="http://schemas.microsoft.com/office/drawing/2014/main" val="286301458"/>
                    </a:ext>
                  </a:extLst>
                </a:gridCol>
                <a:gridCol w="1125946">
                  <a:extLst>
                    <a:ext uri="{9D8B030D-6E8A-4147-A177-3AD203B41FA5}">
                      <a16:colId xmlns:a16="http://schemas.microsoft.com/office/drawing/2014/main" val="595609665"/>
                    </a:ext>
                  </a:extLst>
                </a:gridCol>
                <a:gridCol w="1125946">
                  <a:extLst>
                    <a:ext uri="{9D8B030D-6E8A-4147-A177-3AD203B41FA5}">
                      <a16:colId xmlns:a16="http://schemas.microsoft.com/office/drawing/2014/main" val="4267252284"/>
                    </a:ext>
                  </a:extLst>
                </a:gridCol>
                <a:gridCol w="1125946">
                  <a:extLst>
                    <a:ext uri="{9D8B030D-6E8A-4147-A177-3AD203B41FA5}">
                      <a16:colId xmlns:a16="http://schemas.microsoft.com/office/drawing/2014/main" val="4163435547"/>
                    </a:ext>
                  </a:extLst>
                </a:gridCol>
              </a:tblGrid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176997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67674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46153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572316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30878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326167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899571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794437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484083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30581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917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CF110B-49F3-EC46-A809-F54F77492CFE}"/>
                  </a:ext>
                </a:extLst>
              </p:cNvPr>
              <p:cNvSpPr txBox="1"/>
              <p:nvPr/>
            </p:nvSpPr>
            <p:spPr>
              <a:xfrm>
                <a:off x="8063557" y="1166274"/>
                <a:ext cx="8704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MCF,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CF110B-49F3-EC46-A809-F54F77492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57" y="1166274"/>
                <a:ext cx="870431" cy="369332"/>
              </a:xfrm>
              <a:prstGeom prst="rect">
                <a:avLst/>
              </a:prstGeom>
              <a:blipFill>
                <a:blip r:embed="rId2"/>
                <a:stretch>
                  <a:fillRect l="-57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CDD48CD-F67A-664B-9A58-B7022B0D0D7C}"/>
              </a:ext>
            </a:extLst>
          </p:cNvPr>
          <p:cNvGrpSpPr/>
          <p:nvPr/>
        </p:nvGrpSpPr>
        <p:grpSpPr>
          <a:xfrm>
            <a:off x="1257252" y="1543125"/>
            <a:ext cx="3811073" cy="4863653"/>
            <a:chOff x="1257252" y="1543125"/>
            <a:chExt cx="3811073" cy="48636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1E8358-CE97-8143-9C2E-DDCFC44DD5BB}"/>
                </a:ext>
              </a:extLst>
            </p:cNvPr>
            <p:cNvGrpSpPr/>
            <p:nvPr/>
          </p:nvGrpSpPr>
          <p:grpSpPr>
            <a:xfrm>
              <a:off x="1257252" y="2307387"/>
              <a:ext cx="3811073" cy="4099391"/>
              <a:chOff x="722996" y="1482077"/>
              <a:chExt cx="3811073" cy="409939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5D41B47-1BD4-FF40-A5DE-27C0D0A93FBA}"/>
                  </a:ext>
                </a:extLst>
              </p:cNvPr>
              <p:cNvSpPr/>
              <p:nvPr/>
            </p:nvSpPr>
            <p:spPr>
              <a:xfrm>
                <a:off x="2534097" y="1482078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E3D16A-7CC9-2B40-8FFC-EE12AE8B29C6}"/>
                  </a:ext>
                </a:extLst>
              </p:cNvPr>
              <p:cNvSpPr/>
              <p:nvPr/>
            </p:nvSpPr>
            <p:spPr>
              <a:xfrm>
                <a:off x="2534097" y="2240653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4729FC9-6C12-624F-8BF0-1D787A38DC40}"/>
                  </a:ext>
                </a:extLst>
              </p:cNvPr>
              <p:cNvSpPr/>
              <p:nvPr/>
            </p:nvSpPr>
            <p:spPr>
              <a:xfrm>
                <a:off x="1619697" y="3196151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DCA883-61C3-EE4F-A4C1-54CB76F4D61A}"/>
                  </a:ext>
                </a:extLst>
              </p:cNvPr>
              <p:cNvSpPr/>
              <p:nvPr/>
            </p:nvSpPr>
            <p:spPr>
              <a:xfrm>
                <a:off x="3314934" y="3196151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B6AA96A-D7DA-2649-B0ED-3A3722FC6F48}"/>
                  </a:ext>
                </a:extLst>
              </p:cNvPr>
              <p:cNvSpPr/>
              <p:nvPr/>
            </p:nvSpPr>
            <p:spPr>
              <a:xfrm>
                <a:off x="3314934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1B99D6-659A-7A41-830E-E18BB3786962}"/>
                  </a:ext>
                </a:extLst>
              </p:cNvPr>
              <p:cNvSpPr/>
              <p:nvPr/>
            </p:nvSpPr>
            <p:spPr>
              <a:xfrm>
                <a:off x="1126537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023DFB8-586C-F844-B838-8F6F31DE873B}"/>
                  </a:ext>
                </a:extLst>
              </p:cNvPr>
              <p:cNvSpPr/>
              <p:nvPr/>
            </p:nvSpPr>
            <p:spPr>
              <a:xfrm>
                <a:off x="2040937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4B73C2-6733-FF4C-882F-3E3D6D1410DA}"/>
                  </a:ext>
                </a:extLst>
              </p:cNvPr>
              <p:cNvSpPr/>
              <p:nvPr/>
            </p:nvSpPr>
            <p:spPr>
              <a:xfrm>
                <a:off x="1126537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12CFFE-9231-0541-A675-56E9B1CD5630}"/>
                  </a:ext>
                </a:extLst>
              </p:cNvPr>
              <p:cNvSpPr/>
              <p:nvPr/>
            </p:nvSpPr>
            <p:spPr>
              <a:xfrm>
                <a:off x="2040937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2B0E61B-7F29-4348-8798-A288FFFD5138}"/>
                  </a:ext>
                </a:extLst>
              </p:cNvPr>
              <p:cNvSpPr/>
              <p:nvPr/>
            </p:nvSpPr>
            <p:spPr>
              <a:xfrm>
                <a:off x="3314933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A6BA451-67BF-E447-B8CA-D68A8C65CFC1}"/>
                  </a:ext>
                </a:extLst>
              </p:cNvPr>
              <p:cNvCxnSpPr>
                <a:stCxn id="7" idx="4"/>
                <a:endCxn id="8" idx="0"/>
              </p:cNvCxnSpPr>
              <p:nvPr/>
            </p:nvCxnSpPr>
            <p:spPr>
              <a:xfrm>
                <a:off x="3561514" y="3689311"/>
                <a:ext cx="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FE64254-C864-2A45-A7DD-9FD5017F49F2}"/>
                  </a:ext>
                </a:extLst>
              </p:cNvPr>
              <p:cNvCxnSpPr>
                <a:cxnSpLocks/>
                <a:stCxn id="8" idx="4"/>
                <a:endCxn id="13" idx="0"/>
              </p:cNvCxnSpPr>
              <p:nvPr/>
            </p:nvCxnSpPr>
            <p:spPr>
              <a:xfrm flipH="1">
                <a:off x="3561513" y="4469289"/>
                <a:ext cx="1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3993295-1653-BA41-B928-D4A14641AB0B}"/>
                  </a:ext>
                </a:extLst>
              </p:cNvPr>
              <p:cNvCxnSpPr>
                <a:cxnSpLocks/>
                <a:stCxn id="10" idx="4"/>
                <a:endCxn id="12" idx="0"/>
              </p:cNvCxnSpPr>
              <p:nvPr/>
            </p:nvCxnSpPr>
            <p:spPr>
              <a:xfrm>
                <a:off x="2287517" y="4469289"/>
                <a:ext cx="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1EEE774-064B-FE4C-8F91-E9D03D6F2CB8}"/>
                  </a:ext>
                </a:extLst>
              </p:cNvPr>
              <p:cNvCxnSpPr>
                <a:cxnSpLocks/>
                <a:stCxn id="6" idx="4"/>
                <a:endCxn id="10" idx="0"/>
              </p:cNvCxnSpPr>
              <p:nvPr/>
            </p:nvCxnSpPr>
            <p:spPr>
              <a:xfrm>
                <a:off x="1866277" y="3689311"/>
                <a:ext cx="42124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1E549D7-B7CC-7F4E-A39D-4E63FDC11422}"/>
                  </a:ext>
                </a:extLst>
              </p:cNvPr>
              <p:cNvCxnSpPr>
                <a:cxnSpLocks/>
                <a:stCxn id="6" idx="4"/>
                <a:endCxn id="9" idx="0"/>
              </p:cNvCxnSpPr>
              <p:nvPr/>
            </p:nvCxnSpPr>
            <p:spPr>
              <a:xfrm flipH="1">
                <a:off x="1373117" y="3689311"/>
                <a:ext cx="49316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A34AB7-4792-C344-8EC5-3F3DA47F0BBB}"/>
                  </a:ext>
                </a:extLst>
              </p:cNvPr>
              <p:cNvCxnSpPr>
                <a:cxnSpLocks/>
                <a:stCxn id="9" idx="4"/>
                <a:endCxn id="11" idx="0"/>
              </p:cNvCxnSpPr>
              <p:nvPr/>
            </p:nvCxnSpPr>
            <p:spPr>
              <a:xfrm>
                <a:off x="1373117" y="4469289"/>
                <a:ext cx="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77FF450-48A0-3E4A-9010-DA03F96D1A84}"/>
                  </a:ext>
                </a:extLst>
              </p:cNvPr>
              <p:cNvCxnSpPr>
                <a:cxnSpLocks/>
                <a:stCxn id="4" idx="4"/>
                <a:endCxn id="5" idx="0"/>
              </p:cNvCxnSpPr>
              <p:nvPr/>
            </p:nvCxnSpPr>
            <p:spPr>
              <a:xfrm>
                <a:off x="2780677" y="1975238"/>
                <a:ext cx="0" cy="2654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8F05E4E-DEE6-2348-92F3-DB45F5E5B926}"/>
                  </a:ext>
                </a:extLst>
              </p:cNvPr>
              <p:cNvCxnSpPr>
                <a:cxnSpLocks/>
                <a:stCxn id="5" idx="4"/>
                <a:endCxn id="7" idx="0"/>
              </p:cNvCxnSpPr>
              <p:nvPr/>
            </p:nvCxnSpPr>
            <p:spPr>
              <a:xfrm>
                <a:off x="2780677" y="2733813"/>
                <a:ext cx="780837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4BD1FCE-DD29-F242-A269-8C9490822A56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 flipH="1">
                <a:off x="1866277" y="2733813"/>
                <a:ext cx="91440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9AE24C4-C998-EB45-A49E-E64251DE3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44" y="2910187"/>
                <a:ext cx="349321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CEB1D9F-A3F7-F34A-89EC-628E8E485A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44" y="4644808"/>
                <a:ext cx="349321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8E0A46D-3A3B-3D40-8461-E200D043E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0677" y="2910187"/>
                <a:ext cx="0" cy="267128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C9D4CA9-FA38-C644-B144-7CD31C98A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2648" y="4667926"/>
                <a:ext cx="0" cy="91354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EFDBEE-32F3-4C48-86FD-11A48B31E501}"/>
                  </a:ext>
                </a:extLst>
              </p:cNvPr>
              <p:cNvSpPr txBox="1"/>
              <p:nvPr/>
            </p:nvSpPr>
            <p:spPr>
              <a:xfrm>
                <a:off x="766944" y="1482077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S1, S2, S3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5ED94DE-F3B2-ED49-9B27-9FAA586A465A}"/>
                  </a:ext>
                </a:extLst>
              </p:cNvPr>
              <p:cNvSpPr txBox="1"/>
              <p:nvPr/>
            </p:nvSpPr>
            <p:spPr>
              <a:xfrm>
                <a:off x="722996" y="2987064"/>
                <a:ext cx="679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S1, S3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5692DC-28DC-EA4D-B683-6BA1AC1FD148}"/>
                  </a:ext>
                </a:extLst>
              </p:cNvPr>
              <p:cNvSpPr txBox="1"/>
              <p:nvPr/>
            </p:nvSpPr>
            <p:spPr>
              <a:xfrm>
                <a:off x="3854075" y="2987064"/>
                <a:ext cx="679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S1, S2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779878-B7C5-1944-B426-397CA4929B97}"/>
                  </a:ext>
                </a:extLst>
              </p:cNvPr>
              <p:cNvSpPr txBox="1"/>
              <p:nvPr/>
            </p:nvSpPr>
            <p:spPr>
              <a:xfrm>
                <a:off x="723477" y="4658015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S1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60D045-E70B-174E-B7B1-C2AF972963D5}"/>
                  </a:ext>
                </a:extLst>
              </p:cNvPr>
              <p:cNvSpPr txBox="1"/>
              <p:nvPr/>
            </p:nvSpPr>
            <p:spPr>
              <a:xfrm>
                <a:off x="1819516" y="4667926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S3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36B720-1313-C04B-9D16-BC70332E0D4F}"/>
                  </a:ext>
                </a:extLst>
              </p:cNvPr>
              <p:cNvSpPr txBox="1"/>
              <p:nvPr/>
            </p:nvSpPr>
            <p:spPr>
              <a:xfrm>
                <a:off x="2826186" y="4656183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F64BDB-651C-4F41-9AC3-E185989DA78D}"/>
                </a:ext>
              </a:extLst>
            </p:cNvPr>
            <p:cNvGrpSpPr/>
            <p:nvPr/>
          </p:nvGrpSpPr>
          <p:grpSpPr>
            <a:xfrm>
              <a:off x="3002155" y="1543125"/>
              <a:ext cx="625556" cy="493160"/>
              <a:chOff x="2455757" y="710296"/>
              <a:chExt cx="625556" cy="49316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F6D321D-24D9-024E-BEC6-395DCCB0168A}"/>
                  </a:ext>
                </a:extLst>
              </p:cNvPr>
              <p:cNvSpPr/>
              <p:nvPr/>
            </p:nvSpPr>
            <p:spPr>
              <a:xfrm>
                <a:off x="2521955" y="710296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04BA8D-5BFD-174F-8121-7F09AB02C112}"/>
                  </a:ext>
                </a:extLst>
              </p:cNvPr>
              <p:cNvSpPr txBox="1"/>
              <p:nvPr/>
            </p:nvSpPr>
            <p:spPr>
              <a:xfrm>
                <a:off x="2455757" y="772210"/>
                <a:ext cx="6255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Root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B654BDC-0341-3148-B065-832512AB362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33" y="2041972"/>
              <a:ext cx="0" cy="265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CD77A09-991C-B740-B5F2-5FDB23C6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308"/>
          </a:xfrm>
        </p:spPr>
        <p:txBody>
          <a:bodyPr>
            <a:normAutofit/>
          </a:bodyPr>
          <a:lstStyle/>
          <a:p>
            <a:r>
              <a:rPr lang="en-US" sz="2800" dirty="0"/>
              <a:t>Simulated data: 100 variants total, 10 per cluster</a:t>
            </a:r>
          </a:p>
        </p:txBody>
      </p:sp>
    </p:spTree>
    <p:extLst>
      <p:ext uri="{BB962C8B-B14F-4D97-AF65-F5344CB8AC3E}">
        <p14:creationId xmlns:p14="http://schemas.microsoft.com/office/powerpoint/2010/main" val="266574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AAB362-BB57-964F-BE7E-DCC3214D8B9E}"/>
              </a:ext>
            </a:extLst>
          </p:cNvPr>
          <p:cNvSpPr/>
          <p:nvPr/>
        </p:nvSpPr>
        <p:spPr>
          <a:xfrm>
            <a:off x="2534097" y="1482078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55B9DE-335F-D34C-BDD6-3F5EB1ECCABC}"/>
              </a:ext>
            </a:extLst>
          </p:cNvPr>
          <p:cNvSpPr/>
          <p:nvPr/>
        </p:nvSpPr>
        <p:spPr>
          <a:xfrm>
            <a:off x="2534097" y="2240653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3CD4F1-6ADC-374B-A71B-5B9A284FC46F}"/>
              </a:ext>
            </a:extLst>
          </p:cNvPr>
          <p:cNvSpPr/>
          <p:nvPr/>
        </p:nvSpPr>
        <p:spPr>
          <a:xfrm>
            <a:off x="1619697" y="3196151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E64844-DF82-5F4B-8930-F9E875C42758}"/>
              </a:ext>
            </a:extLst>
          </p:cNvPr>
          <p:cNvSpPr/>
          <p:nvPr/>
        </p:nvSpPr>
        <p:spPr>
          <a:xfrm>
            <a:off x="3314934" y="3196151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732AAA-1D7C-FE4C-A4F3-6F49F2B9128B}"/>
              </a:ext>
            </a:extLst>
          </p:cNvPr>
          <p:cNvSpPr/>
          <p:nvPr/>
        </p:nvSpPr>
        <p:spPr>
          <a:xfrm>
            <a:off x="3314934" y="3976129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C22177-D46E-1149-8BDD-48FA0C0AFB3F}"/>
              </a:ext>
            </a:extLst>
          </p:cNvPr>
          <p:cNvSpPr/>
          <p:nvPr/>
        </p:nvSpPr>
        <p:spPr>
          <a:xfrm>
            <a:off x="1126537" y="3976129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27EC68-ED1E-CF44-9700-29DDB8674744}"/>
              </a:ext>
            </a:extLst>
          </p:cNvPr>
          <p:cNvSpPr/>
          <p:nvPr/>
        </p:nvSpPr>
        <p:spPr>
          <a:xfrm>
            <a:off x="2040937" y="3976129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0B9982-444D-3B4B-B14B-998BF829E730}"/>
              </a:ext>
            </a:extLst>
          </p:cNvPr>
          <p:cNvSpPr/>
          <p:nvPr/>
        </p:nvSpPr>
        <p:spPr>
          <a:xfrm>
            <a:off x="1126537" y="4931627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EBF18CB-EF70-7746-82DB-CF95FB5A106A}"/>
              </a:ext>
            </a:extLst>
          </p:cNvPr>
          <p:cNvSpPr/>
          <p:nvPr/>
        </p:nvSpPr>
        <p:spPr>
          <a:xfrm>
            <a:off x="2040937" y="4931627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DD254CB-A2FA-CB4C-B4FB-2E49363FED0D}"/>
              </a:ext>
            </a:extLst>
          </p:cNvPr>
          <p:cNvSpPr/>
          <p:nvPr/>
        </p:nvSpPr>
        <p:spPr>
          <a:xfrm>
            <a:off x="3314933" y="4931627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377682-BF0E-3849-9862-A34A9122DE7C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3561514" y="3689311"/>
            <a:ext cx="0" cy="286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FC4B9-7A23-2B48-9AFA-D27C49B79225}"/>
              </a:ext>
            </a:extLst>
          </p:cNvPr>
          <p:cNvCxnSpPr>
            <a:cxnSpLocks/>
            <a:stCxn id="36" idx="4"/>
            <a:endCxn id="41" idx="0"/>
          </p:cNvCxnSpPr>
          <p:nvPr/>
        </p:nvCxnSpPr>
        <p:spPr>
          <a:xfrm flipH="1">
            <a:off x="3561513" y="4469289"/>
            <a:ext cx="1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CB5BB8-63CB-514C-A0F1-763A0FB2B74E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2287517" y="4469289"/>
            <a:ext cx="0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162574-D778-C545-93F0-66AAA771A921}"/>
              </a:ext>
            </a:extLst>
          </p:cNvPr>
          <p:cNvCxnSpPr>
            <a:cxnSpLocks/>
            <a:stCxn id="34" idx="4"/>
            <a:endCxn id="38" idx="0"/>
          </p:cNvCxnSpPr>
          <p:nvPr/>
        </p:nvCxnSpPr>
        <p:spPr>
          <a:xfrm>
            <a:off x="1866277" y="3689311"/>
            <a:ext cx="421240" cy="286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CBC232-D0C0-6B42-97BB-515250AE6138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 flipH="1">
            <a:off x="1373117" y="3689311"/>
            <a:ext cx="493160" cy="286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415F2B-99FF-AC4C-AEE7-D0CEBF63F70F}"/>
              </a:ext>
            </a:extLst>
          </p:cNvPr>
          <p:cNvCxnSpPr>
            <a:cxnSpLocks/>
            <a:stCxn id="37" idx="4"/>
            <a:endCxn id="39" idx="0"/>
          </p:cNvCxnSpPr>
          <p:nvPr/>
        </p:nvCxnSpPr>
        <p:spPr>
          <a:xfrm>
            <a:off x="1373117" y="4469289"/>
            <a:ext cx="0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112471-FB24-EC40-9576-2C9D7CBBA525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2780677" y="1975238"/>
            <a:ext cx="0" cy="265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A9DFB7D-5BD8-D34E-8E6F-DEF553AA9D5B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>
          <a:xfrm>
            <a:off x="2780677" y="2733813"/>
            <a:ext cx="780837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8084B2-183F-5F4D-B95A-76E865E64857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 flipH="1">
            <a:off x="1866277" y="2733813"/>
            <a:ext cx="914400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08E64B6-552E-4F49-8D5E-9EFF019542EB}"/>
              </a:ext>
            </a:extLst>
          </p:cNvPr>
          <p:cNvCxnSpPr>
            <a:cxnSpLocks/>
          </p:cNvCxnSpPr>
          <p:nvPr/>
        </p:nvCxnSpPr>
        <p:spPr>
          <a:xfrm>
            <a:off x="766944" y="2910187"/>
            <a:ext cx="34932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9E0569-1325-C24A-ACAB-15E36E2068E7}"/>
              </a:ext>
            </a:extLst>
          </p:cNvPr>
          <p:cNvCxnSpPr>
            <a:cxnSpLocks/>
          </p:cNvCxnSpPr>
          <p:nvPr/>
        </p:nvCxnSpPr>
        <p:spPr>
          <a:xfrm>
            <a:off x="766944" y="4644808"/>
            <a:ext cx="34932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4AE8EE-98E1-724A-ABE8-F9638D8EDC7D}"/>
              </a:ext>
            </a:extLst>
          </p:cNvPr>
          <p:cNvCxnSpPr>
            <a:cxnSpLocks/>
          </p:cNvCxnSpPr>
          <p:nvPr/>
        </p:nvCxnSpPr>
        <p:spPr>
          <a:xfrm>
            <a:off x="2780677" y="2910187"/>
            <a:ext cx="0" cy="26712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42AFFCF-1C30-1F45-8D19-65070470867B}"/>
              </a:ext>
            </a:extLst>
          </p:cNvPr>
          <p:cNvCxnSpPr>
            <a:cxnSpLocks/>
          </p:cNvCxnSpPr>
          <p:nvPr/>
        </p:nvCxnSpPr>
        <p:spPr>
          <a:xfrm>
            <a:off x="1792648" y="4667926"/>
            <a:ext cx="0" cy="9135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1876040-B571-CB4F-B928-09755D90573D}"/>
              </a:ext>
            </a:extLst>
          </p:cNvPr>
          <p:cNvSpPr txBox="1"/>
          <p:nvPr/>
        </p:nvSpPr>
        <p:spPr>
          <a:xfrm>
            <a:off x="766944" y="1482077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S1, S2, S3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863EAA-7E04-8247-95D5-CD5DAB016B68}"/>
              </a:ext>
            </a:extLst>
          </p:cNvPr>
          <p:cNvSpPr txBox="1"/>
          <p:nvPr/>
        </p:nvSpPr>
        <p:spPr>
          <a:xfrm>
            <a:off x="722996" y="2987064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S1, S3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11814A-5D21-9E40-9CCE-2C7B10863B93}"/>
              </a:ext>
            </a:extLst>
          </p:cNvPr>
          <p:cNvSpPr txBox="1"/>
          <p:nvPr/>
        </p:nvSpPr>
        <p:spPr>
          <a:xfrm>
            <a:off x="3854075" y="2987064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S1, S2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3ECC3F-01D2-0945-AE28-9517F5139D57}"/>
              </a:ext>
            </a:extLst>
          </p:cNvPr>
          <p:cNvSpPr txBox="1"/>
          <p:nvPr/>
        </p:nvSpPr>
        <p:spPr>
          <a:xfrm>
            <a:off x="723477" y="4658015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785CD1-861B-3B41-A6B8-D9BB6F7EA423}"/>
              </a:ext>
            </a:extLst>
          </p:cNvPr>
          <p:cNvSpPr txBox="1"/>
          <p:nvPr/>
        </p:nvSpPr>
        <p:spPr>
          <a:xfrm>
            <a:off x="1819516" y="4667926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0F0D35-AF1C-0341-AE38-7C0900D897DB}"/>
              </a:ext>
            </a:extLst>
          </p:cNvPr>
          <p:cNvSpPr txBox="1"/>
          <p:nvPr/>
        </p:nvSpPr>
        <p:spPr>
          <a:xfrm>
            <a:off x="2826186" y="4656183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S3</a:t>
            </a:r>
          </a:p>
        </p:txBody>
      </p:sp>
      <p:sp>
        <p:nvSpPr>
          <p:cNvPr id="61" name="Title 60">
            <a:extLst>
              <a:ext uri="{FF2B5EF4-FFF2-40B4-BE49-F238E27FC236}">
                <a16:creationId xmlns:a16="http://schemas.microsoft.com/office/drawing/2014/main" id="{DADF2D13-A876-6641-BA55-9D7873F9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96" y="365125"/>
            <a:ext cx="10630804" cy="357173"/>
          </a:xfrm>
        </p:spPr>
        <p:txBody>
          <a:bodyPr>
            <a:noAutofit/>
          </a:bodyPr>
          <a:lstStyle/>
          <a:p>
            <a:r>
              <a:rPr lang="en-US" sz="2400" dirty="0"/>
              <a:t>Clustering first – z results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8E8D28-B622-E745-906E-881818BCD69E}"/>
              </a:ext>
            </a:extLst>
          </p:cNvPr>
          <p:cNvSpPr txBox="1"/>
          <p:nvPr/>
        </p:nvSpPr>
        <p:spPr>
          <a:xfrm>
            <a:off x="3727980" y="6460903"/>
            <a:ext cx="473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Simulated data: 100 variants total, 10 per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ACFF8-A8E0-5D46-ADC3-5CF975E6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739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6D00-2FA3-4549-9572-4AF2402B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714"/>
          </a:xfrm>
        </p:spPr>
        <p:txBody>
          <a:bodyPr>
            <a:normAutofit/>
          </a:bodyPr>
          <a:lstStyle/>
          <a:p>
            <a:r>
              <a:rPr lang="en-US" sz="2800" dirty="0"/>
              <a:t>Crude tree structure based on sample presence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5AA8EF-940C-E54A-835E-C5D1DAF6F337}"/>
              </a:ext>
            </a:extLst>
          </p:cNvPr>
          <p:cNvSpPr txBox="1"/>
          <p:nvPr/>
        </p:nvSpPr>
        <p:spPr>
          <a:xfrm>
            <a:off x="185052" y="3763828"/>
            <a:ext cx="147466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2: </a:t>
            </a:r>
          </a:p>
          <a:p>
            <a:r>
              <a:rPr lang="en-US" dirty="0"/>
              <a:t>Present in 2 samples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06822-0FC9-C34F-AA11-7F8CFC90E28D}"/>
              </a:ext>
            </a:extLst>
          </p:cNvPr>
          <p:cNvSpPr txBox="1"/>
          <p:nvPr/>
        </p:nvSpPr>
        <p:spPr>
          <a:xfrm>
            <a:off x="185053" y="5232962"/>
            <a:ext cx="14736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1:</a:t>
            </a:r>
          </a:p>
          <a:p>
            <a:r>
              <a:rPr lang="en-US" dirty="0"/>
              <a:t>Present in 1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69A02-1705-0044-A6A4-35898BFB4E32}"/>
              </a:ext>
            </a:extLst>
          </p:cNvPr>
          <p:cNvSpPr txBox="1"/>
          <p:nvPr/>
        </p:nvSpPr>
        <p:spPr>
          <a:xfrm>
            <a:off x="173613" y="2166459"/>
            <a:ext cx="1473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3: </a:t>
            </a:r>
          </a:p>
          <a:p>
            <a:r>
              <a:rPr lang="en-US" dirty="0"/>
              <a:t>Present in 3 samples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7033B0-497F-254E-99B3-604707F80F42}"/>
              </a:ext>
            </a:extLst>
          </p:cNvPr>
          <p:cNvGrpSpPr/>
          <p:nvPr/>
        </p:nvGrpSpPr>
        <p:grpSpPr>
          <a:xfrm>
            <a:off x="1867740" y="1111942"/>
            <a:ext cx="4718117" cy="5223545"/>
            <a:chOff x="1867740" y="1107029"/>
            <a:chExt cx="3174161" cy="54290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DCFCD8B-402A-884F-915E-571D8B3244F6}"/>
                </a:ext>
              </a:extLst>
            </p:cNvPr>
            <p:cNvCxnSpPr>
              <a:cxnSpLocks/>
            </p:cNvCxnSpPr>
            <p:nvPr/>
          </p:nvCxnSpPr>
          <p:spPr>
            <a:xfrm>
              <a:off x="2434992" y="4991330"/>
              <a:ext cx="0" cy="151882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5CD3A41-46F4-D641-9746-833204D23C7D}"/>
                </a:ext>
              </a:extLst>
            </p:cNvPr>
            <p:cNvCxnSpPr>
              <a:cxnSpLocks/>
            </p:cNvCxnSpPr>
            <p:nvPr/>
          </p:nvCxnSpPr>
          <p:spPr>
            <a:xfrm>
              <a:off x="3450992" y="4991330"/>
              <a:ext cx="0" cy="15447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9431AB6-69F2-734A-ADD3-B0BA71C81DE5}"/>
                </a:ext>
              </a:extLst>
            </p:cNvPr>
            <p:cNvCxnSpPr>
              <a:cxnSpLocks/>
            </p:cNvCxnSpPr>
            <p:nvPr/>
          </p:nvCxnSpPr>
          <p:spPr>
            <a:xfrm>
              <a:off x="4466992" y="4991330"/>
              <a:ext cx="0" cy="15066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C45D1-D32C-D94A-9828-DE4BD2D1F7AD}"/>
                </a:ext>
              </a:extLst>
            </p:cNvPr>
            <p:cNvSpPr/>
            <p:nvPr/>
          </p:nvSpPr>
          <p:spPr>
            <a:xfrm>
              <a:off x="2504326" y="2307535"/>
              <a:ext cx="1795521" cy="1008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S2, S3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CA9E2-9AA4-C640-B979-817D81BF5F92}"/>
                </a:ext>
              </a:extLst>
            </p:cNvPr>
            <p:cNvSpPr/>
            <p:nvPr/>
          </p:nvSpPr>
          <p:spPr>
            <a:xfrm>
              <a:off x="1926992" y="3912603"/>
              <a:ext cx="1005779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42B423-53BE-3642-92BC-B8FA70CC14A2}"/>
                </a:ext>
              </a:extLst>
            </p:cNvPr>
            <p:cNvSpPr/>
            <p:nvPr/>
          </p:nvSpPr>
          <p:spPr>
            <a:xfrm>
              <a:off x="2953215" y="3918269"/>
              <a:ext cx="995557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EDD227-D6E9-0242-AF7C-947324D8D651}"/>
                </a:ext>
              </a:extLst>
            </p:cNvPr>
            <p:cNvSpPr/>
            <p:nvPr/>
          </p:nvSpPr>
          <p:spPr>
            <a:xfrm>
              <a:off x="4105138" y="3913654"/>
              <a:ext cx="723713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S2, S3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75C60B-0D41-964A-81B3-401BC90AD549}"/>
                </a:ext>
              </a:extLst>
            </p:cNvPr>
            <p:cNvCxnSpPr>
              <a:cxnSpLocks/>
            </p:cNvCxnSpPr>
            <p:nvPr/>
          </p:nvCxnSpPr>
          <p:spPr>
            <a:xfrm>
              <a:off x="2942993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9C95B4-0A36-D44C-82F2-182E9C7812F8}"/>
                </a:ext>
              </a:extLst>
            </p:cNvPr>
            <p:cNvCxnSpPr>
              <a:cxnSpLocks/>
            </p:cNvCxnSpPr>
            <p:nvPr/>
          </p:nvCxnSpPr>
          <p:spPr>
            <a:xfrm>
              <a:off x="3958994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6D8D62-CC01-AF4A-B52D-9CD5D31A95B6}"/>
                </a:ext>
              </a:extLst>
            </p:cNvPr>
            <p:cNvSpPr/>
            <p:nvPr/>
          </p:nvSpPr>
          <p:spPr>
            <a:xfrm>
              <a:off x="1877963" y="5583736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BA6B89-3E1C-5848-A8D2-D51DA6551F9F}"/>
                </a:ext>
              </a:extLst>
            </p:cNvPr>
            <p:cNvSpPr/>
            <p:nvPr/>
          </p:nvSpPr>
          <p:spPr>
            <a:xfrm>
              <a:off x="2374709" y="5583736"/>
              <a:ext cx="63761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803D85-33B0-E246-975C-BFDBFF9B1AE1}"/>
                </a:ext>
              </a:extLst>
            </p:cNvPr>
            <p:cNvSpPr/>
            <p:nvPr/>
          </p:nvSpPr>
          <p:spPr>
            <a:xfrm>
              <a:off x="2875838" y="5589832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349143-87D3-FA4D-8FF2-0BC25A512793}"/>
                </a:ext>
              </a:extLst>
            </p:cNvPr>
            <p:cNvSpPr/>
            <p:nvPr/>
          </p:nvSpPr>
          <p:spPr>
            <a:xfrm>
              <a:off x="3410009" y="5578080"/>
              <a:ext cx="58996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3AE7D7-7868-F749-82D7-1FA1C9668C10}"/>
                </a:ext>
              </a:extLst>
            </p:cNvPr>
            <p:cNvSpPr/>
            <p:nvPr/>
          </p:nvSpPr>
          <p:spPr>
            <a:xfrm>
              <a:off x="3930645" y="5578080"/>
              <a:ext cx="577325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DBA082-26F8-4A4E-81C0-B6C6CE328E07}"/>
                </a:ext>
              </a:extLst>
            </p:cNvPr>
            <p:cNvSpPr/>
            <p:nvPr/>
          </p:nvSpPr>
          <p:spPr>
            <a:xfrm>
              <a:off x="4462473" y="5589832"/>
              <a:ext cx="577324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0BA5F8-AED6-3542-8CA9-5C875343F0D4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78076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E85711-0910-E443-8073-0B33AEFB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3484703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7CA24A-2504-5548-AFD8-8467A5CB5CE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4991330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6C4B80-50E6-254A-8488-E7484487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6497958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A8989A-0174-C74E-8592-EF8B1635BBB6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54065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0AD140F-D4B9-7B41-B80A-A6F0EAB39A4E}"/>
                </a:ext>
              </a:extLst>
            </p:cNvPr>
            <p:cNvCxnSpPr>
              <a:cxnSpLocks/>
            </p:cNvCxnSpPr>
            <p:nvPr/>
          </p:nvCxnSpPr>
          <p:spPr>
            <a:xfrm>
              <a:off x="5035277" y="1978076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B48E62-C06B-D74B-8DA0-E36F3082F161}"/>
                </a:ext>
              </a:extLst>
            </p:cNvPr>
            <p:cNvGrpSpPr/>
            <p:nvPr/>
          </p:nvGrpSpPr>
          <p:grpSpPr>
            <a:xfrm>
              <a:off x="3163222" y="1107029"/>
              <a:ext cx="493160" cy="701973"/>
              <a:chOff x="3027163" y="1413347"/>
              <a:chExt cx="493160" cy="70197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33A601A-939B-A640-B3AB-8DFD5351AECE}"/>
                  </a:ext>
                </a:extLst>
              </p:cNvPr>
              <p:cNvSpPr/>
              <p:nvPr/>
            </p:nvSpPr>
            <p:spPr>
              <a:xfrm>
                <a:off x="3027163" y="1413347"/>
                <a:ext cx="493160" cy="7019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4F7861-741F-164D-BE25-7A2CA10C86DB}"/>
                  </a:ext>
                </a:extLst>
              </p:cNvPr>
              <p:cNvSpPr txBox="1"/>
              <p:nvPr/>
            </p:nvSpPr>
            <p:spPr>
              <a:xfrm>
                <a:off x="3063318" y="1592224"/>
                <a:ext cx="420849" cy="383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Root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153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6D00-2FA3-4549-9572-4AF2402B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714"/>
          </a:xfrm>
        </p:spPr>
        <p:txBody>
          <a:bodyPr>
            <a:normAutofit/>
          </a:bodyPr>
          <a:lstStyle/>
          <a:p>
            <a:r>
              <a:rPr lang="en-US" sz="2800" dirty="0"/>
              <a:t>Crude tree structure based on sample presence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5AA8EF-940C-E54A-835E-C5D1DAF6F337}"/>
              </a:ext>
            </a:extLst>
          </p:cNvPr>
          <p:cNvSpPr txBox="1"/>
          <p:nvPr/>
        </p:nvSpPr>
        <p:spPr>
          <a:xfrm>
            <a:off x="185052" y="3763828"/>
            <a:ext cx="147466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2: </a:t>
            </a:r>
          </a:p>
          <a:p>
            <a:r>
              <a:rPr lang="en-US" dirty="0"/>
              <a:t>Present in 2 samples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06822-0FC9-C34F-AA11-7F8CFC90E28D}"/>
              </a:ext>
            </a:extLst>
          </p:cNvPr>
          <p:cNvSpPr txBox="1"/>
          <p:nvPr/>
        </p:nvSpPr>
        <p:spPr>
          <a:xfrm>
            <a:off x="185053" y="5232962"/>
            <a:ext cx="14736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1:</a:t>
            </a:r>
          </a:p>
          <a:p>
            <a:r>
              <a:rPr lang="en-US" dirty="0"/>
              <a:t>Present in 1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69A02-1705-0044-A6A4-35898BFB4E32}"/>
              </a:ext>
            </a:extLst>
          </p:cNvPr>
          <p:cNvSpPr txBox="1"/>
          <p:nvPr/>
        </p:nvSpPr>
        <p:spPr>
          <a:xfrm>
            <a:off x="173613" y="2166459"/>
            <a:ext cx="1473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3: </a:t>
            </a:r>
          </a:p>
          <a:p>
            <a:r>
              <a:rPr lang="en-US" dirty="0"/>
              <a:t>Present in 3 samples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7033B0-497F-254E-99B3-604707F80F42}"/>
              </a:ext>
            </a:extLst>
          </p:cNvPr>
          <p:cNvGrpSpPr/>
          <p:nvPr/>
        </p:nvGrpSpPr>
        <p:grpSpPr>
          <a:xfrm>
            <a:off x="1867740" y="1111942"/>
            <a:ext cx="4718117" cy="5223545"/>
            <a:chOff x="1867740" y="1107029"/>
            <a:chExt cx="3174161" cy="54290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DCFCD8B-402A-884F-915E-571D8B3244F6}"/>
                </a:ext>
              </a:extLst>
            </p:cNvPr>
            <p:cNvCxnSpPr>
              <a:cxnSpLocks/>
            </p:cNvCxnSpPr>
            <p:nvPr/>
          </p:nvCxnSpPr>
          <p:spPr>
            <a:xfrm>
              <a:off x="2434992" y="4991330"/>
              <a:ext cx="0" cy="151882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5CD3A41-46F4-D641-9746-833204D23C7D}"/>
                </a:ext>
              </a:extLst>
            </p:cNvPr>
            <p:cNvCxnSpPr>
              <a:cxnSpLocks/>
            </p:cNvCxnSpPr>
            <p:nvPr/>
          </p:nvCxnSpPr>
          <p:spPr>
            <a:xfrm>
              <a:off x="3450992" y="4991330"/>
              <a:ext cx="0" cy="15447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9431AB6-69F2-734A-ADD3-B0BA71C81DE5}"/>
                </a:ext>
              </a:extLst>
            </p:cNvPr>
            <p:cNvCxnSpPr>
              <a:cxnSpLocks/>
            </p:cNvCxnSpPr>
            <p:nvPr/>
          </p:nvCxnSpPr>
          <p:spPr>
            <a:xfrm>
              <a:off x="4466992" y="4991330"/>
              <a:ext cx="0" cy="15066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C45D1-D32C-D94A-9828-DE4BD2D1F7AD}"/>
                </a:ext>
              </a:extLst>
            </p:cNvPr>
            <p:cNvSpPr/>
            <p:nvPr/>
          </p:nvSpPr>
          <p:spPr>
            <a:xfrm>
              <a:off x="2504326" y="2307535"/>
              <a:ext cx="1795521" cy="1008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S2, S3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CA9E2-9AA4-C640-B979-817D81BF5F92}"/>
                </a:ext>
              </a:extLst>
            </p:cNvPr>
            <p:cNvSpPr/>
            <p:nvPr/>
          </p:nvSpPr>
          <p:spPr>
            <a:xfrm>
              <a:off x="1926992" y="3912603"/>
              <a:ext cx="1005779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42B423-53BE-3642-92BC-B8FA70CC14A2}"/>
                </a:ext>
              </a:extLst>
            </p:cNvPr>
            <p:cNvSpPr/>
            <p:nvPr/>
          </p:nvSpPr>
          <p:spPr>
            <a:xfrm>
              <a:off x="2953215" y="3918269"/>
              <a:ext cx="995557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EDD227-D6E9-0242-AF7C-947324D8D651}"/>
                </a:ext>
              </a:extLst>
            </p:cNvPr>
            <p:cNvSpPr/>
            <p:nvPr/>
          </p:nvSpPr>
          <p:spPr>
            <a:xfrm>
              <a:off x="4105138" y="3913654"/>
              <a:ext cx="723713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S2, S3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75C60B-0D41-964A-81B3-401BC90AD549}"/>
                </a:ext>
              </a:extLst>
            </p:cNvPr>
            <p:cNvCxnSpPr>
              <a:cxnSpLocks/>
            </p:cNvCxnSpPr>
            <p:nvPr/>
          </p:nvCxnSpPr>
          <p:spPr>
            <a:xfrm>
              <a:off x="2942993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9C95B4-0A36-D44C-82F2-182E9C7812F8}"/>
                </a:ext>
              </a:extLst>
            </p:cNvPr>
            <p:cNvCxnSpPr>
              <a:cxnSpLocks/>
            </p:cNvCxnSpPr>
            <p:nvPr/>
          </p:nvCxnSpPr>
          <p:spPr>
            <a:xfrm>
              <a:off x="3958994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6D8D62-CC01-AF4A-B52D-9CD5D31A95B6}"/>
                </a:ext>
              </a:extLst>
            </p:cNvPr>
            <p:cNvSpPr/>
            <p:nvPr/>
          </p:nvSpPr>
          <p:spPr>
            <a:xfrm>
              <a:off x="1877963" y="5583736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BA6B89-3E1C-5848-A8D2-D51DA6551F9F}"/>
                </a:ext>
              </a:extLst>
            </p:cNvPr>
            <p:cNvSpPr/>
            <p:nvPr/>
          </p:nvSpPr>
          <p:spPr>
            <a:xfrm>
              <a:off x="2374709" y="5583736"/>
              <a:ext cx="63761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803D85-33B0-E246-975C-BFDBFF9B1AE1}"/>
                </a:ext>
              </a:extLst>
            </p:cNvPr>
            <p:cNvSpPr/>
            <p:nvPr/>
          </p:nvSpPr>
          <p:spPr>
            <a:xfrm>
              <a:off x="2875838" y="5589832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349143-87D3-FA4D-8FF2-0BC25A512793}"/>
                </a:ext>
              </a:extLst>
            </p:cNvPr>
            <p:cNvSpPr/>
            <p:nvPr/>
          </p:nvSpPr>
          <p:spPr>
            <a:xfrm>
              <a:off x="3410009" y="5578080"/>
              <a:ext cx="58996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3AE7D7-7868-F749-82D7-1FA1C9668C10}"/>
                </a:ext>
              </a:extLst>
            </p:cNvPr>
            <p:cNvSpPr/>
            <p:nvPr/>
          </p:nvSpPr>
          <p:spPr>
            <a:xfrm>
              <a:off x="3930645" y="5578080"/>
              <a:ext cx="577325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DBA082-26F8-4A4E-81C0-B6C6CE328E07}"/>
                </a:ext>
              </a:extLst>
            </p:cNvPr>
            <p:cNvSpPr/>
            <p:nvPr/>
          </p:nvSpPr>
          <p:spPr>
            <a:xfrm>
              <a:off x="4462473" y="5589832"/>
              <a:ext cx="577324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0BA5F8-AED6-3542-8CA9-5C875343F0D4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78076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E85711-0910-E443-8073-0B33AEFB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3484703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7CA24A-2504-5548-AFD8-8467A5CB5CE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4991330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6C4B80-50E6-254A-8488-E7484487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6497958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A8989A-0174-C74E-8592-EF8B1635BBB6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54065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0AD140F-D4B9-7B41-B80A-A6F0EAB39A4E}"/>
                </a:ext>
              </a:extLst>
            </p:cNvPr>
            <p:cNvCxnSpPr>
              <a:cxnSpLocks/>
            </p:cNvCxnSpPr>
            <p:nvPr/>
          </p:nvCxnSpPr>
          <p:spPr>
            <a:xfrm>
              <a:off x="5035277" y="1978076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B48E62-C06B-D74B-8DA0-E36F3082F161}"/>
                </a:ext>
              </a:extLst>
            </p:cNvPr>
            <p:cNvGrpSpPr/>
            <p:nvPr/>
          </p:nvGrpSpPr>
          <p:grpSpPr>
            <a:xfrm>
              <a:off x="3163222" y="1107029"/>
              <a:ext cx="493160" cy="701973"/>
              <a:chOff x="3027163" y="1413347"/>
              <a:chExt cx="493160" cy="70197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33A601A-939B-A640-B3AB-8DFD5351AECE}"/>
                  </a:ext>
                </a:extLst>
              </p:cNvPr>
              <p:cNvSpPr/>
              <p:nvPr/>
            </p:nvSpPr>
            <p:spPr>
              <a:xfrm>
                <a:off x="3027163" y="1413347"/>
                <a:ext cx="493160" cy="7019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4F7861-741F-164D-BE25-7A2CA10C86DB}"/>
                  </a:ext>
                </a:extLst>
              </p:cNvPr>
              <p:cNvSpPr txBox="1"/>
              <p:nvPr/>
            </p:nvSpPr>
            <p:spPr>
              <a:xfrm>
                <a:off x="3063318" y="1592224"/>
                <a:ext cx="420849" cy="383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Root</a:t>
                </a: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52A0E44-05CB-9A44-B0D7-A8945FFD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73" y="2222138"/>
            <a:ext cx="3819709" cy="308337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62BE80E-0141-5C44-B193-85830809B054}"/>
              </a:ext>
            </a:extLst>
          </p:cNvPr>
          <p:cNvSpPr/>
          <p:nvPr/>
        </p:nvSpPr>
        <p:spPr>
          <a:xfrm>
            <a:off x="8665632" y="5555680"/>
            <a:ext cx="1771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Present in sample if </a:t>
            </a:r>
            <a:r>
              <a:rPr lang="en-US" sz="1600" dirty="0" err="1"/>
              <a:t>ω</a:t>
            </a:r>
            <a:r>
              <a:rPr lang="en-US" sz="1600" dirty="0"/>
              <a:t> &gt; 0.01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4186FC-D0FA-6A48-B8AD-0C0BDB98E04D}"/>
              </a:ext>
            </a:extLst>
          </p:cNvPr>
          <p:cNvSpPr/>
          <p:nvPr/>
        </p:nvSpPr>
        <p:spPr>
          <a:xfrm>
            <a:off x="9487078" y="1673569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514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6D00-2FA3-4549-9572-4AF2402B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714"/>
          </a:xfrm>
        </p:spPr>
        <p:txBody>
          <a:bodyPr>
            <a:normAutofit/>
          </a:bodyPr>
          <a:lstStyle/>
          <a:p>
            <a:r>
              <a:rPr lang="en-US" sz="2800" dirty="0"/>
              <a:t>Crude tree structure based on sample presence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5AA8EF-940C-E54A-835E-C5D1DAF6F337}"/>
              </a:ext>
            </a:extLst>
          </p:cNvPr>
          <p:cNvSpPr txBox="1"/>
          <p:nvPr/>
        </p:nvSpPr>
        <p:spPr>
          <a:xfrm>
            <a:off x="185052" y="3763828"/>
            <a:ext cx="147466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2: </a:t>
            </a:r>
          </a:p>
          <a:p>
            <a:r>
              <a:rPr lang="en-US" dirty="0"/>
              <a:t>Present in 2 samples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06822-0FC9-C34F-AA11-7F8CFC90E28D}"/>
              </a:ext>
            </a:extLst>
          </p:cNvPr>
          <p:cNvSpPr txBox="1"/>
          <p:nvPr/>
        </p:nvSpPr>
        <p:spPr>
          <a:xfrm>
            <a:off x="185053" y="5232962"/>
            <a:ext cx="14736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1:</a:t>
            </a:r>
          </a:p>
          <a:p>
            <a:r>
              <a:rPr lang="en-US" dirty="0"/>
              <a:t>Present in 1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69A02-1705-0044-A6A4-35898BFB4E32}"/>
              </a:ext>
            </a:extLst>
          </p:cNvPr>
          <p:cNvSpPr txBox="1"/>
          <p:nvPr/>
        </p:nvSpPr>
        <p:spPr>
          <a:xfrm>
            <a:off x="173613" y="2166459"/>
            <a:ext cx="1473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3: </a:t>
            </a:r>
          </a:p>
          <a:p>
            <a:r>
              <a:rPr lang="en-US" dirty="0"/>
              <a:t>Present in 3 samples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7033B0-497F-254E-99B3-604707F80F42}"/>
              </a:ext>
            </a:extLst>
          </p:cNvPr>
          <p:cNvGrpSpPr/>
          <p:nvPr/>
        </p:nvGrpSpPr>
        <p:grpSpPr>
          <a:xfrm>
            <a:off x="1867740" y="1111942"/>
            <a:ext cx="4718117" cy="5223545"/>
            <a:chOff x="1867740" y="1107029"/>
            <a:chExt cx="3174161" cy="54290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DCFCD8B-402A-884F-915E-571D8B3244F6}"/>
                </a:ext>
              </a:extLst>
            </p:cNvPr>
            <p:cNvCxnSpPr>
              <a:cxnSpLocks/>
            </p:cNvCxnSpPr>
            <p:nvPr/>
          </p:nvCxnSpPr>
          <p:spPr>
            <a:xfrm>
              <a:off x="2434992" y="4991330"/>
              <a:ext cx="0" cy="151882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5CD3A41-46F4-D641-9746-833204D23C7D}"/>
                </a:ext>
              </a:extLst>
            </p:cNvPr>
            <p:cNvCxnSpPr>
              <a:cxnSpLocks/>
            </p:cNvCxnSpPr>
            <p:nvPr/>
          </p:nvCxnSpPr>
          <p:spPr>
            <a:xfrm>
              <a:off x="3450992" y="4991330"/>
              <a:ext cx="0" cy="15447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9431AB6-69F2-734A-ADD3-B0BA71C81DE5}"/>
                </a:ext>
              </a:extLst>
            </p:cNvPr>
            <p:cNvCxnSpPr>
              <a:cxnSpLocks/>
            </p:cNvCxnSpPr>
            <p:nvPr/>
          </p:nvCxnSpPr>
          <p:spPr>
            <a:xfrm>
              <a:off x="4466992" y="4991330"/>
              <a:ext cx="0" cy="15066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C45D1-D32C-D94A-9828-DE4BD2D1F7AD}"/>
                </a:ext>
              </a:extLst>
            </p:cNvPr>
            <p:cNvSpPr/>
            <p:nvPr/>
          </p:nvSpPr>
          <p:spPr>
            <a:xfrm>
              <a:off x="2504326" y="2307535"/>
              <a:ext cx="1795521" cy="1008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S2, S3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CA9E2-9AA4-C640-B979-817D81BF5F92}"/>
                </a:ext>
              </a:extLst>
            </p:cNvPr>
            <p:cNvSpPr/>
            <p:nvPr/>
          </p:nvSpPr>
          <p:spPr>
            <a:xfrm>
              <a:off x="1926992" y="3912603"/>
              <a:ext cx="1005779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42B423-53BE-3642-92BC-B8FA70CC14A2}"/>
                </a:ext>
              </a:extLst>
            </p:cNvPr>
            <p:cNvSpPr/>
            <p:nvPr/>
          </p:nvSpPr>
          <p:spPr>
            <a:xfrm>
              <a:off x="2953215" y="3918269"/>
              <a:ext cx="995557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EDD227-D6E9-0242-AF7C-947324D8D651}"/>
                </a:ext>
              </a:extLst>
            </p:cNvPr>
            <p:cNvSpPr/>
            <p:nvPr/>
          </p:nvSpPr>
          <p:spPr>
            <a:xfrm>
              <a:off x="4105138" y="3913654"/>
              <a:ext cx="723713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S2, S3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75C60B-0D41-964A-81B3-401BC90AD549}"/>
                </a:ext>
              </a:extLst>
            </p:cNvPr>
            <p:cNvCxnSpPr>
              <a:cxnSpLocks/>
            </p:cNvCxnSpPr>
            <p:nvPr/>
          </p:nvCxnSpPr>
          <p:spPr>
            <a:xfrm>
              <a:off x="2942993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9C95B4-0A36-D44C-82F2-182E9C7812F8}"/>
                </a:ext>
              </a:extLst>
            </p:cNvPr>
            <p:cNvCxnSpPr>
              <a:cxnSpLocks/>
            </p:cNvCxnSpPr>
            <p:nvPr/>
          </p:nvCxnSpPr>
          <p:spPr>
            <a:xfrm>
              <a:off x="3958994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6D8D62-CC01-AF4A-B52D-9CD5D31A95B6}"/>
                </a:ext>
              </a:extLst>
            </p:cNvPr>
            <p:cNvSpPr/>
            <p:nvPr/>
          </p:nvSpPr>
          <p:spPr>
            <a:xfrm>
              <a:off x="1877963" y="5583736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BA6B89-3E1C-5848-A8D2-D51DA6551F9F}"/>
                </a:ext>
              </a:extLst>
            </p:cNvPr>
            <p:cNvSpPr/>
            <p:nvPr/>
          </p:nvSpPr>
          <p:spPr>
            <a:xfrm>
              <a:off x="2374709" y="5583736"/>
              <a:ext cx="63761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803D85-33B0-E246-975C-BFDBFF9B1AE1}"/>
                </a:ext>
              </a:extLst>
            </p:cNvPr>
            <p:cNvSpPr/>
            <p:nvPr/>
          </p:nvSpPr>
          <p:spPr>
            <a:xfrm>
              <a:off x="2875838" y="5589832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349143-87D3-FA4D-8FF2-0BC25A512793}"/>
                </a:ext>
              </a:extLst>
            </p:cNvPr>
            <p:cNvSpPr/>
            <p:nvPr/>
          </p:nvSpPr>
          <p:spPr>
            <a:xfrm>
              <a:off x="3410009" y="5578080"/>
              <a:ext cx="58996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3AE7D7-7868-F749-82D7-1FA1C9668C10}"/>
                </a:ext>
              </a:extLst>
            </p:cNvPr>
            <p:cNvSpPr/>
            <p:nvPr/>
          </p:nvSpPr>
          <p:spPr>
            <a:xfrm>
              <a:off x="3930645" y="5578080"/>
              <a:ext cx="577325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DBA082-26F8-4A4E-81C0-B6C6CE328E07}"/>
                </a:ext>
              </a:extLst>
            </p:cNvPr>
            <p:cNvSpPr/>
            <p:nvPr/>
          </p:nvSpPr>
          <p:spPr>
            <a:xfrm>
              <a:off x="4462473" y="5589832"/>
              <a:ext cx="577324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0BA5F8-AED6-3542-8CA9-5C875343F0D4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78076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E85711-0910-E443-8073-0B33AEFB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3484703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7CA24A-2504-5548-AFD8-8467A5CB5CE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4991330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6C4B80-50E6-254A-8488-E7484487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6497958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A8989A-0174-C74E-8592-EF8B1635BBB6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54065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0AD140F-D4B9-7B41-B80A-A6F0EAB39A4E}"/>
                </a:ext>
              </a:extLst>
            </p:cNvPr>
            <p:cNvCxnSpPr>
              <a:cxnSpLocks/>
            </p:cNvCxnSpPr>
            <p:nvPr/>
          </p:nvCxnSpPr>
          <p:spPr>
            <a:xfrm>
              <a:off x="5035277" y="1978076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B48E62-C06B-D74B-8DA0-E36F3082F161}"/>
                </a:ext>
              </a:extLst>
            </p:cNvPr>
            <p:cNvGrpSpPr/>
            <p:nvPr/>
          </p:nvGrpSpPr>
          <p:grpSpPr>
            <a:xfrm>
              <a:off x="3163222" y="1107029"/>
              <a:ext cx="493160" cy="701973"/>
              <a:chOff x="3027163" y="1413347"/>
              <a:chExt cx="493160" cy="70197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33A601A-939B-A640-B3AB-8DFD5351AECE}"/>
                  </a:ext>
                </a:extLst>
              </p:cNvPr>
              <p:cNvSpPr/>
              <p:nvPr/>
            </p:nvSpPr>
            <p:spPr>
              <a:xfrm>
                <a:off x="3027163" y="1413347"/>
                <a:ext cx="493160" cy="7019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4F7861-741F-164D-BE25-7A2CA10C86DB}"/>
                  </a:ext>
                </a:extLst>
              </p:cNvPr>
              <p:cNvSpPr txBox="1"/>
              <p:nvPr/>
            </p:nvSpPr>
            <p:spPr>
              <a:xfrm>
                <a:off x="3063318" y="1592224"/>
                <a:ext cx="420849" cy="383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Root</a:t>
                </a:r>
              </a:p>
            </p:txBody>
          </p: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530E59-EEE9-B44F-B783-7DE8F0246544}"/>
              </a:ext>
            </a:extLst>
          </p:cNvPr>
          <p:cNvCxnSpPr/>
          <p:nvPr/>
        </p:nvCxnSpPr>
        <p:spPr>
          <a:xfrm>
            <a:off x="4976209" y="3429000"/>
            <a:ext cx="1599802" cy="2881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3D8F5DA-E65A-1747-B916-2D7AB56F0D62}"/>
              </a:ext>
            </a:extLst>
          </p:cNvPr>
          <p:cNvCxnSpPr>
            <a:cxnSpLocks/>
          </p:cNvCxnSpPr>
          <p:nvPr/>
        </p:nvCxnSpPr>
        <p:spPr>
          <a:xfrm flipH="1">
            <a:off x="4991379" y="3399623"/>
            <a:ext cx="1562314" cy="28992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444F3C1-9D25-6D4A-9E45-17FF5F21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73" y="2222138"/>
            <a:ext cx="3819709" cy="30833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DC8701-366F-B647-A983-6B0D86B0FF36}"/>
              </a:ext>
            </a:extLst>
          </p:cNvPr>
          <p:cNvSpPr/>
          <p:nvPr/>
        </p:nvSpPr>
        <p:spPr>
          <a:xfrm>
            <a:off x="8665632" y="5555680"/>
            <a:ext cx="1771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Present in sample if </a:t>
            </a:r>
            <a:r>
              <a:rPr lang="en-US" sz="1600" dirty="0" err="1"/>
              <a:t>ω</a:t>
            </a:r>
            <a:r>
              <a:rPr lang="en-US" sz="1600" dirty="0"/>
              <a:t> &gt; 0.01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18C1D6-52D7-CA40-9329-29854E9D2AFB}"/>
              </a:ext>
            </a:extLst>
          </p:cNvPr>
          <p:cNvSpPr/>
          <p:nvPr/>
        </p:nvSpPr>
        <p:spPr>
          <a:xfrm>
            <a:off x="9487078" y="1673569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8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D8D39B-71E6-6243-B853-F9DD0AFD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936009"/>
              </p:ext>
            </p:extLst>
          </p:nvPr>
        </p:nvGraphicFramePr>
        <p:xfrm>
          <a:off x="5326912" y="1414130"/>
          <a:ext cx="6629777" cy="531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707">
                  <a:extLst>
                    <a:ext uri="{9D8B030D-6E8A-4147-A177-3AD203B41FA5}">
                      <a16:colId xmlns:a16="http://schemas.microsoft.com/office/drawing/2014/main" val="3382499790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4047312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020499543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76329656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674329282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35177305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10465924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8521266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52940129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403282233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49262565"/>
                    </a:ext>
                  </a:extLst>
                </a:gridCol>
              </a:tblGrid>
              <a:tr h="425913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47557"/>
                  </a:ext>
                </a:extLst>
              </a:tr>
              <a:tr h="6274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Root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76084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4307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857920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70399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950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68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693935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902878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336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722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E4E781D-F4C7-CA40-83EB-AC6430CAF2A3}"/>
              </a:ext>
            </a:extLst>
          </p:cNvPr>
          <p:cNvSpPr txBox="1"/>
          <p:nvPr/>
        </p:nvSpPr>
        <p:spPr>
          <a:xfrm>
            <a:off x="8641800" y="953017"/>
            <a:ext cx="45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D12A76-676A-0347-8582-1860C3E84F8A}"/>
              </a:ext>
            </a:extLst>
          </p:cNvPr>
          <p:cNvSpPr txBox="1"/>
          <p:nvPr/>
        </p:nvSpPr>
        <p:spPr>
          <a:xfrm rot="16200000">
            <a:off x="4805712" y="402264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90962-8556-F642-8A98-F26C02C8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" y="1137683"/>
            <a:ext cx="2595853" cy="3172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E4CB9-AABC-B646-82DC-F6627BC3B024}"/>
              </a:ext>
            </a:extLst>
          </p:cNvPr>
          <p:cNvSpPr txBox="1"/>
          <p:nvPr/>
        </p:nvSpPr>
        <p:spPr>
          <a:xfrm>
            <a:off x="235311" y="4972274"/>
            <a:ext cx="4957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Restraints: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go to 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restraints if present in same set of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Restraint if # of </a:t>
            </a:r>
            <a:r>
              <a:rPr lang="en-US" dirty="0" err="1"/>
              <a:t>from.samples</a:t>
            </a:r>
            <a:r>
              <a:rPr lang="en-US" dirty="0"/>
              <a:t> &lt; # of </a:t>
            </a:r>
            <a:r>
              <a:rPr lang="en-US" dirty="0" err="1"/>
              <a:t>to.samples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Restraint if </a:t>
            </a:r>
            <a:r>
              <a:rPr lang="en-US" dirty="0" err="1"/>
              <a:t>to.samples</a:t>
            </a:r>
            <a:r>
              <a:rPr lang="en-US" dirty="0"/>
              <a:t> is not subset of </a:t>
            </a:r>
            <a:r>
              <a:rPr lang="en-US" dirty="0" err="1"/>
              <a:t>from.samples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548A45-85C7-1140-B1C9-B8E1EB36CF38}"/>
              </a:ext>
            </a:extLst>
          </p:cNvPr>
          <p:cNvSpPr txBox="1">
            <a:spLocks/>
          </p:cNvSpPr>
          <p:nvPr/>
        </p:nvSpPr>
        <p:spPr>
          <a:xfrm>
            <a:off x="838200" y="343860"/>
            <a:ext cx="10515600" cy="51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Adjacency matrix – construct base with restraints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A44DF-8413-3A45-B637-825A56D54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04" y="1712838"/>
            <a:ext cx="2344672" cy="18926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0D056F-F564-C84A-94BE-13BE2F2F7E4F}"/>
              </a:ext>
            </a:extLst>
          </p:cNvPr>
          <p:cNvSpPr/>
          <p:nvPr/>
        </p:nvSpPr>
        <p:spPr>
          <a:xfrm>
            <a:off x="2895291" y="3704124"/>
            <a:ext cx="1771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Present in sample if </a:t>
            </a:r>
            <a:r>
              <a:rPr lang="en-US" sz="1600" dirty="0" err="1"/>
              <a:t>ω</a:t>
            </a:r>
            <a:r>
              <a:rPr lang="en-US" sz="1600" dirty="0"/>
              <a:t> &gt; 0.01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E5C53-860A-F742-A553-5D39105793B3}"/>
              </a:ext>
            </a:extLst>
          </p:cNvPr>
          <p:cNvSpPr/>
          <p:nvPr/>
        </p:nvSpPr>
        <p:spPr>
          <a:xfrm>
            <a:off x="3803090" y="128010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15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517377"/>
          </a:xfrm>
        </p:spPr>
        <p:txBody>
          <a:bodyPr>
            <a:noAutofit/>
          </a:bodyPr>
          <a:lstStyle/>
          <a:p>
            <a:r>
              <a:rPr lang="en-US" sz="2800" dirty="0"/>
              <a:t>Adjacency matrix – construct base with restraints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D8D39B-71E6-6243-B853-F9DD0AFDB5D5}"/>
              </a:ext>
            </a:extLst>
          </p:cNvPr>
          <p:cNvGraphicFramePr>
            <a:graphicFrameLocks noGrp="1"/>
          </p:cNvGraphicFramePr>
          <p:nvPr/>
        </p:nvGraphicFramePr>
        <p:xfrm>
          <a:off x="5326912" y="1414130"/>
          <a:ext cx="6629777" cy="531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707">
                  <a:extLst>
                    <a:ext uri="{9D8B030D-6E8A-4147-A177-3AD203B41FA5}">
                      <a16:colId xmlns:a16="http://schemas.microsoft.com/office/drawing/2014/main" val="3382499790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4047312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020499543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76329656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674329282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35177305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10465924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8521266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52940129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403282233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49262565"/>
                    </a:ext>
                  </a:extLst>
                </a:gridCol>
              </a:tblGrid>
              <a:tr h="425913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47557"/>
                  </a:ext>
                </a:extLst>
              </a:tr>
              <a:tr h="6274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Root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76084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4307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857920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70399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950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68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693935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902878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336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722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E4E781D-F4C7-CA40-83EB-AC6430CAF2A3}"/>
              </a:ext>
            </a:extLst>
          </p:cNvPr>
          <p:cNvSpPr txBox="1"/>
          <p:nvPr/>
        </p:nvSpPr>
        <p:spPr>
          <a:xfrm>
            <a:off x="8641800" y="953017"/>
            <a:ext cx="45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D12A76-676A-0347-8582-1860C3E84F8A}"/>
              </a:ext>
            </a:extLst>
          </p:cNvPr>
          <p:cNvSpPr txBox="1"/>
          <p:nvPr/>
        </p:nvSpPr>
        <p:spPr>
          <a:xfrm rot="16200000">
            <a:off x="4805712" y="402264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03E93-F6CD-8B4B-8917-3D444C8D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3571"/>
            <a:ext cx="4815508" cy="244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0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517377"/>
          </a:xfrm>
        </p:spPr>
        <p:txBody>
          <a:bodyPr>
            <a:noAutofit/>
          </a:bodyPr>
          <a:lstStyle/>
          <a:p>
            <a:r>
              <a:rPr lang="en-US" sz="2800" dirty="0"/>
              <a:t>Adjacency matrix – initialize random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03E93-F6CD-8B4B-8917-3D444C8D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0780"/>
            <a:ext cx="4815508" cy="24474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4D56FC-1804-A444-B7D9-19DF3801B733}"/>
              </a:ext>
            </a:extLst>
          </p:cNvPr>
          <p:cNvCxnSpPr>
            <a:cxnSpLocks/>
          </p:cNvCxnSpPr>
          <p:nvPr/>
        </p:nvCxnSpPr>
        <p:spPr>
          <a:xfrm>
            <a:off x="5268410" y="4187429"/>
            <a:ext cx="1446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C1F4B2-4C6E-5249-9CD3-D0649501204F}"/>
              </a:ext>
            </a:extLst>
          </p:cNvPr>
          <p:cNvSpPr txBox="1"/>
          <p:nvPr/>
        </p:nvSpPr>
        <p:spPr>
          <a:xfrm>
            <a:off x="942370" y="1459734"/>
            <a:ext cx="687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Randomly assign 1 to a possible position in each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row (root) must have at least one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1BD35-30AD-954A-9387-FA35679D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510" y="2950779"/>
            <a:ext cx="4994192" cy="24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</TotalTime>
  <Words>995</Words>
  <Application>Microsoft Macintosh PowerPoint</Application>
  <PresentationFormat>Widescreen</PresentationFormat>
  <Paragraphs>496</Paragraphs>
  <Slides>19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Scheme for constructing clone trees</vt:lpstr>
      <vt:lpstr>Simulated data: 100 variants total, 10 per cluster</vt:lpstr>
      <vt:lpstr>Clustering first – z results</vt:lpstr>
      <vt:lpstr>Crude tree structure based on sample presence </vt:lpstr>
      <vt:lpstr>Crude tree structure based on sample presence </vt:lpstr>
      <vt:lpstr>Crude tree structure based on sample presence </vt:lpstr>
      <vt:lpstr>PowerPoint Presentation</vt:lpstr>
      <vt:lpstr>Adjacency matrix – construct base with restraints</vt:lpstr>
      <vt:lpstr>Adjacency matrix – initialize random values</vt:lpstr>
      <vt:lpstr>Adjacency matrix – mutate</vt:lpstr>
      <vt:lpstr>Tree scoring</vt:lpstr>
      <vt:lpstr>Scoring function is not great…</vt:lpstr>
      <vt:lpstr>Tree scoring in SCHISM</vt:lpstr>
      <vt:lpstr>Topology Cost is the sum of lineage precedence violations across all ancestor-descendant pairs in a tree</vt:lpstr>
      <vt:lpstr>Mass Cost is the total magnitude of violations of the lineage divergence rule</vt:lpstr>
      <vt:lpstr>Score chain using SCHISM scoring function </vt:lpstr>
      <vt:lpstr>PowerPoint Presentation</vt:lpstr>
      <vt:lpstr>PowerPoint Presentation</vt:lpstr>
      <vt:lpstr>Adjacency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 Zheng</dc:creator>
  <cp:lastModifiedBy>Lily Zheng</cp:lastModifiedBy>
  <cp:revision>54</cp:revision>
  <dcterms:created xsi:type="dcterms:W3CDTF">2020-01-14T19:39:00Z</dcterms:created>
  <dcterms:modified xsi:type="dcterms:W3CDTF">2020-02-06T16:30:39Z</dcterms:modified>
</cp:coreProperties>
</file>